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4" r:id="rId1"/>
  </p:sldMasterIdLst>
  <p:notesMasterIdLst>
    <p:notesMasterId r:id="rId40"/>
  </p:notesMasterIdLst>
  <p:sldIdLst>
    <p:sldId id="256" r:id="rId2"/>
    <p:sldId id="257" r:id="rId3"/>
    <p:sldId id="258" r:id="rId4"/>
    <p:sldId id="259" r:id="rId5"/>
    <p:sldId id="260" r:id="rId6"/>
    <p:sldId id="261" r:id="rId7"/>
    <p:sldId id="290" r:id="rId8"/>
    <p:sldId id="262" r:id="rId9"/>
    <p:sldId id="263" r:id="rId10"/>
    <p:sldId id="264" r:id="rId11"/>
    <p:sldId id="265" r:id="rId12"/>
    <p:sldId id="266" r:id="rId13"/>
    <p:sldId id="291" r:id="rId14"/>
    <p:sldId id="267" r:id="rId15"/>
    <p:sldId id="268" r:id="rId16"/>
    <p:sldId id="292" r:id="rId17"/>
    <p:sldId id="269" r:id="rId18"/>
    <p:sldId id="293"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5143500" type="screen16x9"/>
  <p:notesSz cx="6858000" cy="9144000"/>
  <p:embeddedFontLst>
    <p:embeddedFont>
      <p:font typeface="Roboto" panose="02000000000000000000" pitchFamily="2" charset="0"/>
      <p:regular r:id="rId41"/>
      <p:bold r:id="rId42"/>
      <p:italic r:id="rId43"/>
      <p:boldItalic r:id="rId44"/>
    </p:embeddedFont>
    <p:embeddedFont>
      <p:font typeface="Source Code Pro" panose="020B0509030403020204" pitchFamily="49"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Ines Ansaldo" initials="" lastIdx="6" clrIdx="0"/>
  <p:cmAuthor id="1" name="adriana lacerd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C776C5-F712-41CB-87F7-AD7854A860BB}">
  <a:tblStyle styleId="{D9C776C5-F712-41CB-87F7-AD7854A860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8"/>
    <p:restoredTop sz="94660"/>
  </p:normalViewPr>
  <p:slideViewPr>
    <p:cSldViewPr snapToGrid="0" snapToObjects="1">
      <p:cViewPr varScale="1">
        <p:scale>
          <a:sx n="230" d="100"/>
          <a:sy n="230"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3-09T17:59:22.255" idx="1">
    <p:pos x="2775" y="2414"/>
    <p:text>Rang? agréee? Titulaire?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09T18:16:38.933" idx="1">
    <p:pos x="196" y="925"/>
    <p:text>idem ici, nous pouvons inclure une note ici pour solliciter les dons des entreprises locales</p:text>
  </p:cm>
  <p:cm authorId="0" dt="2023-03-09T18:16:38.933" idx="2">
    <p:pos x="196" y="925"/>
    <p:text>Oui, d'accord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03-09T19:47:25.965" idx="3">
    <p:pos x="2624" y="1861"/>
    <p:text>à quel moment?</p:text>
  </p:cm>
  <p:cm authorId="0" dt="2023-03-09T19:47:51.126" idx="4">
    <p:pos x="2624" y="1961"/>
    <p:text>le même jour, à chaque semaine précédent l’événement?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3-03-09T19:48:41.304" idx="5">
    <p:pos x="2624" y="2053"/>
    <p:text>je ne comprend pas à quoi on refère , expliciter svp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3-03-09T19:50:30.949" idx="6">
    <p:pos x="196" y="925"/>
    <p:text>pour les placer aux points stratégiques afin d'éviter que le sassitant.e.s se perdent dans le lieu.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76c26d86f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76c26d86f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76c26d86f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76c26d86fa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76c26d86f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176c26d86fa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76c26d86f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76c26d86fa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76c26d86f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76c26d86fa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76c26d86f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76c26d86fa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76c26d86f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176c26d86fa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6c26d86f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76c26d86fa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76c26d86fa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176c26d86fa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8174c759db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18174c759db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8174c759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18174c759db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8174c759d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18174c759db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8174c759db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18174c759db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8174c759db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18174c759db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8174c759db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18174c759db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8174c759d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18174c759db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8174c759d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18174c759db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8174c759d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18174c759d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8174c759d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g18174c759db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6c26d86f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76c26d86f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76c26d86f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76c26d86fa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76c26d86f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76c26d86f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bg>
      <p:bgPr>
        <a:solidFill>
          <a:schemeClr val="accent4"/>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659950" y="1078750"/>
            <a:ext cx="4045200" cy="1789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11" name="Google Shape;11;p2"/>
          <p:cNvSpPr txBox="1">
            <a:spLocks noGrp="1"/>
          </p:cNvSpPr>
          <p:nvPr>
            <p:ph type="subTitle" idx="1"/>
          </p:nvPr>
        </p:nvSpPr>
        <p:spPr>
          <a:xfrm>
            <a:off x="4659950" y="29214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
        <p:nvSpPr>
          <p:cNvPr id="13" name="Google Shape;13;p2"/>
          <p:cNvSpPr/>
          <p:nvPr/>
        </p:nvSpPr>
        <p:spPr>
          <a:xfrm>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txBox="1">
            <a:spLocks noGrp="1"/>
          </p:cNvSpPr>
          <p:nvPr>
            <p:ph type="body" idx="2"/>
          </p:nvPr>
        </p:nvSpPr>
        <p:spPr>
          <a:xfrm>
            <a:off x="367500" y="72402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cxnSp>
        <p:nvCxnSpPr>
          <p:cNvPr id="57" name="Google Shape;57;p11"/>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58" name="Google Shape;58;p1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Arial"/>
              <a:buNone/>
              <a:defRPr sz="2400" b="1">
                <a:latin typeface="Arial"/>
                <a:ea typeface="Arial"/>
                <a:cs typeface="Arial"/>
                <a:sym typeface="Arial"/>
              </a:defRPr>
            </a:lvl1pPr>
            <a:lvl2pPr lvl="1" algn="l">
              <a:lnSpc>
                <a:spcPct val="100000"/>
              </a:lnSpc>
              <a:spcBef>
                <a:spcPts val="0"/>
              </a:spcBef>
              <a:spcAft>
                <a:spcPts val="0"/>
              </a:spcAft>
              <a:buSzPts val="2400"/>
              <a:buFont typeface="Arial"/>
              <a:buNone/>
              <a:defRPr sz="2400" b="1">
                <a:latin typeface="Arial"/>
                <a:ea typeface="Arial"/>
                <a:cs typeface="Arial"/>
                <a:sym typeface="Arial"/>
              </a:defRPr>
            </a:lvl2pPr>
            <a:lvl3pPr lvl="2" algn="l">
              <a:lnSpc>
                <a:spcPct val="100000"/>
              </a:lnSpc>
              <a:spcBef>
                <a:spcPts val="0"/>
              </a:spcBef>
              <a:spcAft>
                <a:spcPts val="0"/>
              </a:spcAft>
              <a:buSzPts val="2400"/>
              <a:buFont typeface="Arial"/>
              <a:buNone/>
              <a:defRPr sz="2400" b="1">
                <a:latin typeface="Arial"/>
                <a:ea typeface="Arial"/>
                <a:cs typeface="Arial"/>
                <a:sym typeface="Arial"/>
              </a:defRPr>
            </a:lvl3pPr>
            <a:lvl4pPr lvl="3" algn="l">
              <a:lnSpc>
                <a:spcPct val="100000"/>
              </a:lnSpc>
              <a:spcBef>
                <a:spcPts val="0"/>
              </a:spcBef>
              <a:spcAft>
                <a:spcPts val="0"/>
              </a:spcAft>
              <a:buSzPts val="2400"/>
              <a:buFont typeface="Arial"/>
              <a:buNone/>
              <a:defRPr sz="2400" b="1">
                <a:latin typeface="Arial"/>
                <a:ea typeface="Arial"/>
                <a:cs typeface="Arial"/>
                <a:sym typeface="Arial"/>
              </a:defRPr>
            </a:lvl4pPr>
            <a:lvl5pPr lvl="4" algn="l">
              <a:lnSpc>
                <a:spcPct val="100000"/>
              </a:lnSpc>
              <a:spcBef>
                <a:spcPts val="0"/>
              </a:spcBef>
              <a:spcAft>
                <a:spcPts val="0"/>
              </a:spcAft>
              <a:buSzPts val="2400"/>
              <a:buFont typeface="Arial"/>
              <a:buNone/>
              <a:defRPr sz="2400" b="1">
                <a:latin typeface="Arial"/>
                <a:ea typeface="Arial"/>
                <a:cs typeface="Arial"/>
                <a:sym typeface="Arial"/>
              </a:defRPr>
            </a:lvl5pPr>
            <a:lvl6pPr lvl="5" algn="l">
              <a:lnSpc>
                <a:spcPct val="100000"/>
              </a:lnSpc>
              <a:spcBef>
                <a:spcPts val="0"/>
              </a:spcBef>
              <a:spcAft>
                <a:spcPts val="0"/>
              </a:spcAft>
              <a:buSzPts val="2400"/>
              <a:buFont typeface="Arial"/>
              <a:buNone/>
              <a:defRPr sz="2400" b="1">
                <a:latin typeface="Arial"/>
                <a:ea typeface="Arial"/>
                <a:cs typeface="Arial"/>
                <a:sym typeface="Arial"/>
              </a:defRPr>
            </a:lvl6pPr>
            <a:lvl7pPr lvl="6" algn="l">
              <a:lnSpc>
                <a:spcPct val="100000"/>
              </a:lnSpc>
              <a:spcBef>
                <a:spcPts val="0"/>
              </a:spcBef>
              <a:spcAft>
                <a:spcPts val="0"/>
              </a:spcAft>
              <a:buSzPts val="2400"/>
              <a:buFont typeface="Arial"/>
              <a:buNone/>
              <a:defRPr sz="2400" b="1">
                <a:latin typeface="Arial"/>
                <a:ea typeface="Arial"/>
                <a:cs typeface="Arial"/>
                <a:sym typeface="Arial"/>
              </a:defRPr>
            </a:lvl7pPr>
            <a:lvl8pPr lvl="7" algn="l">
              <a:lnSpc>
                <a:spcPct val="100000"/>
              </a:lnSpc>
              <a:spcBef>
                <a:spcPts val="0"/>
              </a:spcBef>
              <a:spcAft>
                <a:spcPts val="0"/>
              </a:spcAft>
              <a:buSzPts val="2400"/>
              <a:buFont typeface="Arial"/>
              <a:buNone/>
              <a:defRPr sz="2400" b="1">
                <a:latin typeface="Arial"/>
                <a:ea typeface="Arial"/>
                <a:cs typeface="Arial"/>
                <a:sym typeface="Arial"/>
              </a:defRPr>
            </a:lvl8pPr>
            <a:lvl9pPr lvl="8" algn="l">
              <a:lnSpc>
                <a:spcPct val="100000"/>
              </a:lnSpc>
              <a:spcBef>
                <a:spcPts val="0"/>
              </a:spcBef>
              <a:spcAft>
                <a:spcPts val="0"/>
              </a:spcAft>
              <a:buSzPts val="2400"/>
              <a:buFont typeface="Arial"/>
              <a:buNone/>
              <a:defRPr sz="2400" b="1">
                <a:latin typeface="Arial"/>
                <a:ea typeface="Arial"/>
                <a:cs typeface="Arial"/>
                <a:sym typeface="Arial"/>
              </a:defRPr>
            </a:lvl9pPr>
          </a:lstStyle>
          <a:p>
            <a:endParaRPr/>
          </a:p>
        </p:txBody>
      </p:sp>
      <p:sp>
        <p:nvSpPr>
          <p:cNvPr id="59" name="Google Shape;59;p11"/>
          <p:cNvSpPr txBox="1">
            <a:spLocks noGrp="1"/>
          </p:cNvSpPr>
          <p:nvPr>
            <p:ph type="body" idx="1"/>
          </p:nvPr>
        </p:nvSpPr>
        <p:spPr>
          <a:xfrm>
            <a:off x="311700" y="1618200"/>
            <a:ext cx="3916200" cy="29508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Arial"/>
              <a:buChar char="●"/>
              <a:defRPr sz="1200">
                <a:latin typeface="Arial"/>
                <a:ea typeface="Arial"/>
                <a:cs typeface="Arial"/>
                <a:sym typeface="Arial"/>
              </a:defRPr>
            </a:lvl1pPr>
            <a:lvl2pPr marL="914400" lvl="1" indent="-304800" algn="l">
              <a:lnSpc>
                <a:spcPct val="115000"/>
              </a:lnSpc>
              <a:spcBef>
                <a:spcPts val="0"/>
              </a:spcBef>
              <a:spcAft>
                <a:spcPts val="0"/>
              </a:spcAft>
              <a:buSzPts val="1200"/>
              <a:buFont typeface="Arial"/>
              <a:buChar char="○"/>
              <a:defRPr sz="1200">
                <a:latin typeface="Arial"/>
                <a:ea typeface="Arial"/>
                <a:cs typeface="Arial"/>
                <a:sym typeface="Arial"/>
              </a:defRPr>
            </a:lvl2pPr>
            <a:lvl3pPr marL="1371600" lvl="2" indent="-304800" algn="l">
              <a:lnSpc>
                <a:spcPct val="115000"/>
              </a:lnSpc>
              <a:spcBef>
                <a:spcPts val="0"/>
              </a:spcBef>
              <a:spcAft>
                <a:spcPts val="0"/>
              </a:spcAft>
              <a:buSzPts val="1200"/>
              <a:buFont typeface="Arial"/>
              <a:buChar char="■"/>
              <a:defRPr sz="1200">
                <a:latin typeface="Arial"/>
                <a:ea typeface="Arial"/>
                <a:cs typeface="Arial"/>
                <a:sym typeface="Arial"/>
              </a:defRPr>
            </a:lvl3pPr>
            <a:lvl4pPr marL="1828800" lvl="3" indent="-304800" algn="l">
              <a:lnSpc>
                <a:spcPct val="115000"/>
              </a:lnSpc>
              <a:spcBef>
                <a:spcPts val="0"/>
              </a:spcBef>
              <a:spcAft>
                <a:spcPts val="0"/>
              </a:spcAft>
              <a:buSzPts val="1200"/>
              <a:buFont typeface="Arial"/>
              <a:buChar char="●"/>
              <a:defRPr sz="1200">
                <a:latin typeface="Arial"/>
                <a:ea typeface="Arial"/>
                <a:cs typeface="Arial"/>
                <a:sym typeface="Arial"/>
              </a:defRPr>
            </a:lvl4pPr>
            <a:lvl5pPr marL="2286000" lvl="4" indent="-304800" algn="l">
              <a:lnSpc>
                <a:spcPct val="115000"/>
              </a:lnSpc>
              <a:spcBef>
                <a:spcPts val="0"/>
              </a:spcBef>
              <a:spcAft>
                <a:spcPts val="0"/>
              </a:spcAft>
              <a:buSzPts val="1200"/>
              <a:buFont typeface="Arial"/>
              <a:buChar char="○"/>
              <a:defRPr sz="1200">
                <a:latin typeface="Arial"/>
                <a:ea typeface="Arial"/>
                <a:cs typeface="Arial"/>
                <a:sym typeface="Arial"/>
              </a:defRPr>
            </a:lvl5pPr>
            <a:lvl6pPr marL="2743200" lvl="5" indent="-304800" algn="l">
              <a:lnSpc>
                <a:spcPct val="115000"/>
              </a:lnSpc>
              <a:spcBef>
                <a:spcPts val="0"/>
              </a:spcBef>
              <a:spcAft>
                <a:spcPts val="0"/>
              </a:spcAft>
              <a:buSzPts val="1200"/>
              <a:buFont typeface="Arial"/>
              <a:buChar char="■"/>
              <a:defRPr sz="1200">
                <a:latin typeface="Arial"/>
                <a:ea typeface="Arial"/>
                <a:cs typeface="Arial"/>
                <a:sym typeface="Arial"/>
              </a:defRPr>
            </a:lvl6pPr>
            <a:lvl7pPr marL="3200400" lvl="6" indent="-304800" algn="l">
              <a:lnSpc>
                <a:spcPct val="115000"/>
              </a:lnSpc>
              <a:spcBef>
                <a:spcPts val="0"/>
              </a:spcBef>
              <a:spcAft>
                <a:spcPts val="0"/>
              </a:spcAft>
              <a:buSzPts val="1200"/>
              <a:buFont typeface="Arial"/>
              <a:buChar char="●"/>
              <a:defRPr sz="1200">
                <a:latin typeface="Arial"/>
                <a:ea typeface="Arial"/>
                <a:cs typeface="Arial"/>
                <a:sym typeface="Arial"/>
              </a:defRPr>
            </a:lvl7pPr>
            <a:lvl8pPr marL="3657600" lvl="7" indent="-304800" algn="l">
              <a:lnSpc>
                <a:spcPct val="115000"/>
              </a:lnSpc>
              <a:spcBef>
                <a:spcPts val="0"/>
              </a:spcBef>
              <a:spcAft>
                <a:spcPts val="0"/>
              </a:spcAft>
              <a:buSzPts val="1200"/>
              <a:buFont typeface="Arial"/>
              <a:buChar char="○"/>
              <a:defRPr sz="1200">
                <a:latin typeface="Arial"/>
                <a:ea typeface="Arial"/>
                <a:cs typeface="Arial"/>
                <a:sym typeface="Arial"/>
              </a:defRPr>
            </a:lvl8pPr>
            <a:lvl9pPr marL="4114800" lvl="8" indent="-304800" algn="l">
              <a:lnSpc>
                <a:spcPct val="115000"/>
              </a:lnSpc>
              <a:spcBef>
                <a:spcPts val="0"/>
              </a:spcBef>
              <a:spcAft>
                <a:spcPts val="0"/>
              </a:spcAft>
              <a:buSzPts val="1200"/>
              <a:buFont typeface="Arial"/>
              <a:buChar char="■"/>
              <a:defRPr sz="1200">
                <a:latin typeface="Arial"/>
                <a:ea typeface="Arial"/>
                <a:cs typeface="Arial"/>
                <a:sym typeface="Arial"/>
              </a:defRPr>
            </a:lvl9pPr>
          </a:lstStyle>
          <a:p>
            <a:endParaRPr/>
          </a:p>
        </p:txBody>
      </p:sp>
      <p:sp>
        <p:nvSpPr>
          <p:cNvPr id="60" name="Google Shape;6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400"/>
              <a:buNone/>
              <a:defRPr sz="5400">
                <a:solidFill>
                  <a:schemeClr val="lt1"/>
                </a:solidFill>
              </a:defRPr>
            </a:lvl1pPr>
            <a:lvl2pPr lvl="1" algn="l">
              <a:lnSpc>
                <a:spcPct val="100000"/>
              </a:lnSpc>
              <a:spcBef>
                <a:spcPts val="0"/>
              </a:spcBef>
              <a:spcAft>
                <a:spcPts val="0"/>
              </a:spcAft>
              <a:buClr>
                <a:schemeClr val="lt1"/>
              </a:buClr>
              <a:buSzPts val="5400"/>
              <a:buNone/>
              <a:defRPr sz="5400">
                <a:solidFill>
                  <a:schemeClr val="lt1"/>
                </a:solidFill>
              </a:defRPr>
            </a:lvl2pPr>
            <a:lvl3pPr lvl="2" algn="l">
              <a:lnSpc>
                <a:spcPct val="100000"/>
              </a:lnSpc>
              <a:spcBef>
                <a:spcPts val="0"/>
              </a:spcBef>
              <a:spcAft>
                <a:spcPts val="0"/>
              </a:spcAft>
              <a:buClr>
                <a:schemeClr val="lt1"/>
              </a:buClr>
              <a:buSzPts val="5400"/>
              <a:buNone/>
              <a:defRPr sz="5400">
                <a:solidFill>
                  <a:schemeClr val="lt1"/>
                </a:solidFill>
              </a:defRPr>
            </a:lvl3pPr>
            <a:lvl4pPr lvl="3" algn="l">
              <a:lnSpc>
                <a:spcPct val="100000"/>
              </a:lnSpc>
              <a:spcBef>
                <a:spcPts val="0"/>
              </a:spcBef>
              <a:spcAft>
                <a:spcPts val="0"/>
              </a:spcAft>
              <a:buClr>
                <a:schemeClr val="lt1"/>
              </a:buClr>
              <a:buSzPts val="5400"/>
              <a:buNone/>
              <a:defRPr sz="5400">
                <a:solidFill>
                  <a:schemeClr val="lt1"/>
                </a:solidFill>
              </a:defRPr>
            </a:lvl4pPr>
            <a:lvl5pPr lvl="4" algn="l">
              <a:lnSpc>
                <a:spcPct val="100000"/>
              </a:lnSpc>
              <a:spcBef>
                <a:spcPts val="0"/>
              </a:spcBef>
              <a:spcAft>
                <a:spcPts val="0"/>
              </a:spcAft>
              <a:buClr>
                <a:schemeClr val="lt1"/>
              </a:buClr>
              <a:buSzPts val="5400"/>
              <a:buNone/>
              <a:defRPr sz="5400">
                <a:solidFill>
                  <a:schemeClr val="lt1"/>
                </a:solidFill>
              </a:defRPr>
            </a:lvl5pPr>
            <a:lvl6pPr lvl="5" algn="l">
              <a:lnSpc>
                <a:spcPct val="100000"/>
              </a:lnSpc>
              <a:spcBef>
                <a:spcPts val="0"/>
              </a:spcBef>
              <a:spcAft>
                <a:spcPts val="0"/>
              </a:spcAft>
              <a:buClr>
                <a:schemeClr val="lt1"/>
              </a:buClr>
              <a:buSzPts val="5400"/>
              <a:buNone/>
              <a:defRPr sz="5400">
                <a:solidFill>
                  <a:schemeClr val="lt1"/>
                </a:solidFill>
              </a:defRPr>
            </a:lvl6pPr>
            <a:lvl7pPr lvl="6" algn="l">
              <a:lnSpc>
                <a:spcPct val="100000"/>
              </a:lnSpc>
              <a:spcBef>
                <a:spcPts val="0"/>
              </a:spcBef>
              <a:spcAft>
                <a:spcPts val="0"/>
              </a:spcAft>
              <a:buClr>
                <a:schemeClr val="lt1"/>
              </a:buClr>
              <a:buSzPts val="5400"/>
              <a:buNone/>
              <a:defRPr sz="5400">
                <a:solidFill>
                  <a:schemeClr val="lt1"/>
                </a:solidFill>
              </a:defRPr>
            </a:lvl7pPr>
            <a:lvl8pPr lvl="7" algn="l">
              <a:lnSpc>
                <a:spcPct val="100000"/>
              </a:lnSpc>
              <a:spcBef>
                <a:spcPts val="0"/>
              </a:spcBef>
              <a:spcAft>
                <a:spcPts val="0"/>
              </a:spcAft>
              <a:buClr>
                <a:schemeClr val="lt1"/>
              </a:buClr>
              <a:buSzPts val="5400"/>
              <a:buNone/>
              <a:defRPr sz="5400">
                <a:solidFill>
                  <a:schemeClr val="lt1"/>
                </a:solidFill>
              </a:defRPr>
            </a:lvl8pPr>
            <a:lvl9pPr lvl="8" algn="l">
              <a:lnSpc>
                <a:spcPct val="100000"/>
              </a:lnSpc>
              <a:spcBef>
                <a:spcPts val="0"/>
              </a:spcBef>
              <a:spcAft>
                <a:spcPts val="0"/>
              </a:spcAft>
              <a:buClr>
                <a:schemeClr val="lt1"/>
              </a:buClr>
              <a:buSzPts val="5400"/>
              <a:buNone/>
              <a:defRPr sz="5400">
                <a:solidFill>
                  <a:schemeClr val="lt1"/>
                </a:solidFill>
              </a:defRPr>
            </a:lvl9pPr>
          </a:lstStyle>
          <a:p>
            <a:endParaRPr/>
          </a:p>
        </p:txBody>
      </p:sp>
      <p:sp>
        <p:nvSpPr>
          <p:cNvPr id="63" name="Google Shape;6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2">
    <p:bg>
      <p:bgPr>
        <a:solidFill>
          <a:schemeClr val="accent3"/>
        </a:solidFill>
        <a:effectLst/>
      </p:bgPr>
    </p:bg>
    <p:spTree>
      <p:nvGrpSpPr>
        <p:cNvPr id="1" name="Shape 64"/>
        <p:cNvGrpSpPr/>
        <p:nvPr/>
      </p:nvGrpSpPr>
      <p:grpSpPr>
        <a:xfrm>
          <a:off x="0" y="0"/>
          <a:ext cx="0" cy="0"/>
          <a:chOff x="0" y="0"/>
          <a:chExt cx="0" cy="0"/>
        </a:xfrm>
      </p:grpSpPr>
      <p:sp>
        <p:nvSpPr>
          <p:cNvPr id="65" name="Google Shape;65;p13"/>
          <p:cNvSpPr/>
          <p:nvPr/>
        </p:nvSpPr>
        <p:spPr>
          <a:xfrm>
            <a:off x="3204300" y="175"/>
            <a:ext cx="59397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txBox="1">
            <a:spLocks noGrp="1"/>
          </p:cNvSpPr>
          <p:nvPr>
            <p:ph type="body" idx="1"/>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67" name="Google Shape;6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
        <p:nvSpPr>
          <p:cNvPr id="68" name="Google Shape;68;p13"/>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2 1">
  <p:cSld name="SECTION_TITLE_AND_DESCRIPTION_2_1">
    <p:bg>
      <p:bgPr>
        <a:solidFill>
          <a:schemeClr val="accent1"/>
        </a:solidFill>
        <a:effectLst/>
      </p:bgPr>
    </p:bg>
    <p:spTree>
      <p:nvGrpSpPr>
        <p:cNvPr id="1" name="Shape 69"/>
        <p:cNvGrpSpPr/>
        <p:nvPr/>
      </p:nvGrpSpPr>
      <p:grpSpPr>
        <a:xfrm>
          <a:off x="0" y="0"/>
          <a:ext cx="0" cy="0"/>
          <a:chOff x="0" y="0"/>
          <a:chExt cx="0" cy="0"/>
        </a:xfrm>
      </p:grpSpPr>
      <p:sp>
        <p:nvSpPr>
          <p:cNvPr id="70" name="Google Shape;70;p14"/>
          <p:cNvSpPr/>
          <p:nvPr/>
        </p:nvSpPr>
        <p:spPr>
          <a:xfrm>
            <a:off x="3212700" y="175"/>
            <a:ext cx="59313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4"/>
          <p:cNvSpPr txBox="1">
            <a:spLocks noGrp="1"/>
          </p:cNvSpPr>
          <p:nvPr>
            <p:ph type="body" idx="1"/>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72" name="Google Shape;7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
        <p:nvSpPr>
          <p:cNvPr id="73" name="Google Shape;73;p14"/>
          <p:cNvSpPr txBox="1">
            <a:spLocks noGrp="1"/>
          </p:cNvSpPr>
          <p:nvPr>
            <p:ph type="title"/>
          </p:nvPr>
        </p:nvSpPr>
        <p:spPr>
          <a:xfrm>
            <a:off x="0" y="1677325"/>
            <a:ext cx="3212700" cy="178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Font typeface="Arial"/>
              <a:buNone/>
              <a:defRPr sz="2100" b="1">
                <a:latin typeface="Arial"/>
                <a:ea typeface="Arial"/>
                <a:cs typeface="Arial"/>
                <a:sym typeface="Arial"/>
              </a:defRPr>
            </a:lvl1pPr>
          </a:lstStyle>
          <a:p>
            <a:endParaRPr/>
          </a:p>
        </p:txBody>
      </p:sp>
      <p:sp>
        <p:nvSpPr>
          <p:cNvPr id="76" name="Google Shape;7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cxnSp>
        <p:nvCxnSpPr>
          <p:cNvPr id="78" name="Google Shape;78;p16"/>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79" name="Google Shape;79;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12000"/>
              <a:buFont typeface="Arial"/>
              <a:buNone/>
              <a:defRPr sz="12000" b="1">
                <a:latin typeface="Arial"/>
                <a:ea typeface="Arial"/>
                <a:cs typeface="Arial"/>
                <a:sym typeface="Arial"/>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80" name="Google Shape;80;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81" name="Google Shape;8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a:off x="3204300" y="175"/>
            <a:ext cx="59397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18" name="Google Shape;18;p3"/>
          <p:cNvSpPr txBox="1">
            <a:spLocks noGrp="1"/>
          </p:cNvSpPr>
          <p:nvPr>
            <p:ph type="body" idx="1"/>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2" name="Google Shape;22;p4"/>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Font typeface="Arial"/>
              <a:buNone/>
              <a:defRPr b="1">
                <a:latin typeface="Arial"/>
                <a:ea typeface="Arial"/>
                <a:cs typeface="Arial"/>
                <a:sym typeface="Arial"/>
              </a:defRPr>
            </a:lvl1pPr>
            <a:lvl2pPr lvl="1" algn="l">
              <a:lnSpc>
                <a:spcPct val="100000"/>
              </a:lnSpc>
              <a:spcBef>
                <a:spcPts val="0"/>
              </a:spcBef>
              <a:spcAft>
                <a:spcPts val="0"/>
              </a:spcAft>
              <a:buSzPts val="3000"/>
              <a:buFont typeface="Arial"/>
              <a:buNone/>
              <a:defRPr b="1">
                <a:latin typeface="Arial"/>
                <a:ea typeface="Arial"/>
                <a:cs typeface="Arial"/>
                <a:sym typeface="Arial"/>
              </a:defRPr>
            </a:lvl2pPr>
            <a:lvl3pPr lvl="2" algn="l">
              <a:lnSpc>
                <a:spcPct val="100000"/>
              </a:lnSpc>
              <a:spcBef>
                <a:spcPts val="0"/>
              </a:spcBef>
              <a:spcAft>
                <a:spcPts val="0"/>
              </a:spcAft>
              <a:buSzPts val="3000"/>
              <a:buFont typeface="Arial"/>
              <a:buNone/>
              <a:defRPr b="1">
                <a:latin typeface="Arial"/>
                <a:ea typeface="Arial"/>
                <a:cs typeface="Arial"/>
                <a:sym typeface="Arial"/>
              </a:defRPr>
            </a:lvl3pPr>
            <a:lvl4pPr lvl="3" algn="l">
              <a:lnSpc>
                <a:spcPct val="100000"/>
              </a:lnSpc>
              <a:spcBef>
                <a:spcPts val="0"/>
              </a:spcBef>
              <a:spcAft>
                <a:spcPts val="0"/>
              </a:spcAft>
              <a:buSzPts val="3000"/>
              <a:buFont typeface="Arial"/>
              <a:buNone/>
              <a:defRPr b="1">
                <a:latin typeface="Arial"/>
                <a:ea typeface="Arial"/>
                <a:cs typeface="Arial"/>
                <a:sym typeface="Arial"/>
              </a:defRPr>
            </a:lvl4pPr>
            <a:lvl5pPr lvl="4" algn="l">
              <a:lnSpc>
                <a:spcPct val="100000"/>
              </a:lnSpc>
              <a:spcBef>
                <a:spcPts val="0"/>
              </a:spcBef>
              <a:spcAft>
                <a:spcPts val="0"/>
              </a:spcAft>
              <a:buSzPts val="3000"/>
              <a:buFont typeface="Arial"/>
              <a:buNone/>
              <a:defRPr b="1">
                <a:latin typeface="Arial"/>
                <a:ea typeface="Arial"/>
                <a:cs typeface="Arial"/>
                <a:sym typeface="Arial"/>
              </a:defRPr>
            </a:lvl5pPr>
            <a:lvl6pPr lvl="5" algn="l">
              <a:lnSpc>
                <a:spcPct val="100000"/>
              </a:lnSpc>
              <a:spcBef>
                <a:spcPts val="0"/>
              </a:spcBef>
              <a:spcAft>
                <a:spcPts val="0"/>
              </a:spcAft>
              <a:buSzPts val="3000"/>
              <a:buFont typeface="Arial"/>
              <a:buNone/>
              <a:defRPr b="1">
                <a:latin typeface="Arial"/>
                <a:ea typeface="Arial"/>
                <a:cs typeface="Arial"/>
                <a:sym typeface="Arial"/>
              </a:defRPr>
            </a:lvl6pPr>
            <a:lvl7pPr lvl="6" algn="l">
              <a:lnSpc>
                <a:spcPct val="100000"/>
              </a:lnSpc>
              <a:spcBef>
                <a:spcPts val="0"/>
              </a:spcBef>
              <a:spcAft>
                <a:spcPts val="0"/>
              </a:spcAft>
              <a:buSzPts val="3000"/>
              <a:buFont typeface="Arial"/>
              <a:buNone/>
              <a:defRPr b="1">
                <a:latin typeface="Arial"/>
                <a:ea typeface="Arial"/>
                <a:cs typeface="Arial"/>
                <a:sym typeface="Arial"/>
              </a:defRPr>
            </a:lvl7pPr>
            <a:lvl8pPr lvl="7" algn="l">
              <a:lnSpc>
                <a:spcPct val="100000"/>
              </a:lnSpc>
              <a:spcBef>
                <a:spcPts val="0"/>
              </a:spcBef>
              <a:spcAft>
                <a:spcPts val="0"/>
              </a:spcAft>
              <a:buSzPts val="3000"/>
              <a:buFont typeface="Arial"/>
              <a:buNone/>
              <a:defRPr b="1">
                <a:latin typeface="Arial"/>
                <a:ea typeface="Arial"/>
                <a:cs typeface="Arial"/>
                <a:sym typeface="Arial"/>
              </a:defRPr>
            </a:lvl8pPr>
            <a:lvl9pPr lvl="8" algn="l">
              <a:lnSpc>
                <a:spcPct val="100000"/>
              </a:lnSpc>
              <a:spcBef>
                <a:spcPts val="0"/>
              </a:spcBef>
              <a:spcAft>
                <a:spcPts val="0"/>
              </a:spcAft>
              <a:buSzPts val="3000"/>
              <a:buFont typeface="Arial"/>
              <a:buNone/>
              <a:defRPr b="1">
                <a:latin typeface="Arial"/>
                <a:ea typeface="Arial"/>
                <a:cs typeface="Arial"/>
                <a:sym typeface="Arial"/>
              </a:defRPr>
            </a:lvl9pPr>
          </a:lstStyle>
          <a:p>
            <a:endParaRPr/>
          </a:p>
        </p:txBody>
      </p:sp>
      <p:sp>
        <p:nvSpPr>
          <p:cNvPr id="23" name="Google Shape;23;p4"/>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5"/>
        <p:cNvGrpSpPr/>
        <p:nvPr/>
      </p:nvGrpSpPr>
      <p:grpSpPr>
        <a:xfrm>
          <a:off x="0" y="0"/>
          <a:ext cx="0" cy="0"/>
          <a:chOff x="0" y="0"/>
          <a:chExt cx="0" cy="0"/>
        </a:xfrm>
      </p:grpSpPr>
      <p:cxnSp>
        <p:nvCxnSpPr>
          <p:cNvPr id="26" name="Google Shape;26;p5"/>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27" name="Google Shape;27;p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1pPr>
            <a:lvl2pPr lvl="1"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2pPr>
            <a:lvl3pPr lvl="2"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3pPr>
            <a:lvl4pPr lvl="3"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4pPr>
            <a:lvl5pPr lvl="4"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5pPr>
            <a:lvl6pPr lvl="5"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6pPr>
            <a:lvl7pPr lvl="6"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7pPr>
            <a:lvl8pPr lvl="7"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8pPr>
            <a:lvl9pPr lvl="8" algn="l" rtl="0">
              <a:lnSpc>
                <a:spcPct val="100000"/>
              </a:lnSpc>
              <a:spcBef>
                <a:spcPts val="0"/>
              </a:spcBef>
              <a:spcAft>
                <a:spcPts val="0"/>
              </a:spcAft>
              <a:buClr>
                <a:schemeClr val="lt2"/>
              </a:buClr>
              <a:buSzPts val="3000"/>
              <a:buFont typeface="Arial"/>
              <a:buNone/>
              <a:defRPr b="1">
                <a:solidFill>
                  <a:schemeClr val="lt2"/>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chemeClr val="lt2"/>
              </a:buClr>
              <a:buSzPts val="1800"/>
              <a:buFont typeface="Arial"/>
              <a:buChar char="●"/>
              <a:defRPr>
                <a:solidFill>
                  <a:schemeClr val="lt2"/>
                </a:solidFill>
                <a:latin typeface="Arial"/>
                <a:ea typeface="Arial"/>
                <a:cs typeface="Arial"/>
                <a:sym typeface="Arial"/>
              </a:defRPr>
            </a:lvl1pPr>
            <a:lvl2pPr marL="914400" lvl="1"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2pPr>
            <a:lvl3pPr marL="1371600" lvl="2"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3pPr>
            <a:lvl4pPr marL="1828800" lvl="3"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4pPr>
            <a:lvl5pPr marL="2286000" lvl="4"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5pPr>
            <a:lvl6pPr marL="2743200" lvl="5"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6pPr>
            <a:lvl7pPr marL="3200400" lvl="6"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7pPr>
            <a:lvl8pPr marL="3657600" lvl="7"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8pPr>
            <a:lvl9pPr marL="4114800" lvl="8" indent="-317500" algn="l" rtl="0">
              <a:lnSpc>
                <a:spcPct val="115000"/>
              </a:lnSpc>
              <a:spcBef>
                <a:spcPts val="0"/>
              </a:spcBef>
              <a:spcAft>
                <a:spcPts val="0"/>
              </a:spcAft>
              <a:buClr>
                <a:schemeClr val="lt2"/>
              </a:buClr>
              <a:buSzPts val="1400"/>
              <a:buFont typeface="Arial"/>
              <a:buChar char="■"/>
              <a:defRPr>
                <a:solidFill>
                  <a:schemeClr val="lt2"/>
                </a:solidFill>
                <a:latin typeface="Arial"/>
                <a:ea typeface="Arial"/>
                <a:cs typeface="Arial"/>
                <a:sym typeface="Arial"/>
              </a:defRPr>
            </a:lvl9pPr>
          </a:lstStyle>
          <a:p>
            <a:endParaRPr/>
          </a:p>
        </p:txBody>
      </p:sp>
      <p:sp>
        <p:nvSpPr>
          <p:cNvPr id="29" name="Google Shape;2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6"/>
          <p:cNvSpPr/>
          <p:nvPr/>
        </p:nvSpPr>
        <p:spPr>
          <a:xfrm rot="10800000">
            <a:off x="4226100" y="2377500"/>
            <a:ext cx="691800" cy="388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p:nvPr/>
        </p:nvSpPr>
        <p:spPr>
          <a:xfrm>
            <a:off x="-25" y="0"/>
            <a:ext cx="9144000" cy="2455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txBox="1">
            <a:spLocks noGrp="1"/>
          </p:cNvSpPr>
          <p:nvPr>
            <p:ph type="ctrTitle"/>
          </p:nvPr>
        </p:nvSpPr>
        <p:spPr>
          <a:xfrm>
            <a:off x="411175" y="324600"/>
            <a:ext cx="8282400" cy="1756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2pPr>
            <a:lvl3pPr lvl="2"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3pPr>
            <a:lvl4pPr lvl="3"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4pPr>
            <a:lvl5pPr lvl="4"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5pPr>
            <a:lvl6pPr lvl="5"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6pPr>
            <a:lvl7pPr lvl="6"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7pPr>
            <a:lvl8pPr lvl="7"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8pPr>
            <a:lvl9pPr lvl="8"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9pPr>
          </a:lstStyle>
          <a:p>
            <a:endParaRPr/>
          </a:p>
        </p:txBody>
      </p:sp>
      <p:sp>
        <p:nvSpPr>
          <p:cNvPr id="34" name="Google Shape;34;p6"/>
          <p:cNvSpPr txBox="1">
            <a:spLocks noGrp="1"/>
          </p:cNvSpPr>
          <p:nvPr>
            <p:ph type="subTitle" idx="1"/>
          </p:nvPr>
        </p:nvSpPr>
        <p:spPr>
          <a:xfrm>
            <a:off x="411175" y="3398250"/>
            <a:ext cx="8282400" cy="126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
              <a:buFont typeface="Arial"/>
              <a:buNone/>
              <a:defRPr sz="1400">
                <a:latin typeface="Arial"/>
                <a:ea typeface="Arial"/>
                <a:cs typeface="Arial"/>
                <a:sym typeface="Arial"/>
              </a:defRPr>
            </a:lvl1pPr>
            <a:lvl2pPr lvl="1" algn="ctr">
              <a:lnSpc>
                <a:spcPct val="100000"/>
              </a:lnSpc>
              <a:spcBef>
                <a:spcPts val="0"/>
              </a:spcBef>
              <a:spcAft>
                <a:spcPts val="0"/>
              </a:spcAft>
              <a:buSzPts val="1400"/>
              <a:buFont typeface="Arial"/>
              <a:buNone/>
              <a:defRPr>
                <a:latin typeface="Arial"/>
                <a:ea typeface="Arial"/>
                <a:cs typeface="Arial"/>
                <a:sym typeface="Arial"/>
              </a:defRPr>
            </a:lvl2pPr>
            <a:lvl3pPr lvl="2" algn="ctr">
              <a:lnSpc>
                <a:spcPct val="100000"/>
              </a:lnSpc>
              <a:spcBef>
                <a:spcPts val="0"/>
              </a:spcBef>
              <a:spcAft>
                <a:spcPts val="0"/>
              </a:spcAft>
              <a:buSzPts val="1400"/>
              <a:buFont typeface="Arial"/>
              <a:buNone/>
              <a:defRPr>
                <a:latin typeface="Arial"/>
                <a:ea typeface="Arial"/>
                <a:cs typeface="Arial"/>
                <a:sym typeface="Arial"/>
              </a:defRPr>
            </a:lvl3pPr>
            <a:lvl4pPr lvl="3" algn="ctr">
              <a:lnSpc>
                <a:spcPct val="100000"/>
              </a:lnSpc>
              <a:spcBef>
                <a:spcPts val="0"/>
              </a:spcBef>
              <a:spcAft>
                <a:spcPts val="0"/>
              </a:spcAft>
              <a:buSzPts val="1400"/>
              <a:buFont typeface="Arial"/>
              <a:buNone/>
              <a:defRPr>
                <a:latin typeface="Arial"/>
                <a:ea typeface="Arial"/>
                <a:cs typeface="Arial"/>
                <a:sym typeface="Arial"/>
              </a:defRPr>
            </a:lvl4pPr>
            <a:lvl5pPr lvl="4" algn="ctr">
              <a:lnSpc>
                <a:spcPct val="100000"/>
              </a:lnSpc>
              <a:spcBef>
                <a:spcPts val="0"/>
              </a:spcBef>
              <a:spcAft>
                <a:spcPts val="0"/>
              </a:spcAft>
              <a:buSzPts val="1400"/>
              <a:buFont typeface="Arial"/>
              <a:buNone/>
              <a:defRPr>
                <a:latin typeface="Arial"/>
                <a:ea typeface="Arial"/>
                <a:cs typeface="Arial"/>
                <a:sym typeface="Arial"/>
              </a:defRPr>
            </a:lvl5pPr>
            <a:lvl6pPr lvl="5" algn="ctr">
              <a:lnSpc>
                <a:spcPct val="100000"/>
              </a:lnSpc>
              <a:spcBef>
                <a:spcPts val="0"/>
              </a:spcBef>
              <a:spcAft>
                <a:spcPts val="0"/>
              </a:spcAft>
              <a:buSzPts val="1400"/>
              <a:buFont typeface="Arial"/>
              <a:buNone/>
              <a:defRPr>
                <a:latin typeface="Arial"/>
                <a:ea typeface="Arial"/>
                <a:cs typeface="Arial"/>
                <a:sym typeface="Arial"/>
              </a:defRPr>
            </a:lvl6pPr>
            <a:lvl7pPr lvl="6" algn="ctr">
              <a:lnSpc>
                <a:spcPct val="100000"/>
              </a:lnSpc>
              <a:spcBef>
                <a:spcPts val="0"/>
              </a:spcBef>
              <a:spcAft>
                <a:spcPts val="0"/>
              </a:spcAft>
              <a:buSzPts val="1400"/>
              <a:buFont typeface="Arial"/>
              <a:buNone/>
              <a:defRPr>
                <a:latin typeface="Arial"/>
                <a:ea typeface="Arial"/>
                <a:cs typeface="Arial"/>
                <a:sym typeface="Arial"/>
              </a:defRPr>
            </a:lvl7pPr>
            <a:lvl8pPr lvl="7" algn="ctr">
              <a:lnSpc>
                <a:spcPct val="100000"/>
              </a:lnSpc>
              <a:spcBef>
                <a:spcPts val="0"/>
              </a:spcBef>
              <a:spcAft>
                <a:spcPts val="0"/>
              </a:spcAft>
              <a:buSzPts val="1400"/>
              <a:buFont typeface="Arial"/>
              <a:buNone/>
              <a:defRPr>
                <a:latin typeface="Arial"/>
                <a:ea typeface="Arial"/>
                <a:cs typeface="Arial"/>
                <a:sym typeface="Arial"/>
              </a:defRPr>
            </a:lvl8pPr>
            <a:lvl9pPr lvl="8" algn="ctr">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36"/>
        <p:cNvGrpSpPr/>
        <p:nvPr/>
      </p:nvGrpSpPr>
      <p:grpSpPr>
        <a:xfrm>
          <a:off x="0" y="0"/>
          <a:ext cx="0" cy="0"/>
          <a:chOff x="0" y="0"/>
          <a:chExt cx="0" cy="0"/>
        </a:xfrm>
      </p:grpSpPr>
      <p:sp>
        <p:nvSpPr>
          <p:cNvPr id="37" name="Google Shape;37;p7"/>
          <p:cNvSpPr/>
          <p:nvPr/>
        </p:nvSpPr>
        <p:spPr>
          <a:xfrm>
            <a:off x="50" y="2451950"/>
            <a:ext cx="9144000" cy="17562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7"/>
          <p:cNvSpPr/>
          <p:nvPr/>
        </p:nvSpPr>
        <p:spPr>
          <a:xfrm rot="10800000">
            <a:off x="4226100" y="2377500"/>
            <a:ext cx="691800" cy="388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p:nvPr/>
        </p:nvSpPr>
        <p:spPr>
          <a:xfrm>
            <a:off x="-25" y="0"/>
            <a:ext cx="9144000" cy="2455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txBox="1">
            <a:spLocks noGrp="1"/>
          </p:cNvSpPr>
          <p:nvPr>
            <p:ph type="subTitle" idx="1"/>
          </p:nvPr>
        </p:nvSpPr>
        <p:spPr>
          <a:xfrm>
            <a:off x="411175" y="2982125"/>
            <a:ext cx="8282400" cy="126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
              <a:buFont typeface="Arial"/>
              <a:buNone/>
              <a:defRPr sz="1400">
                <a:latin typeface="Arial"/>
                <a:ea typeface="Arial"/>
                <a:cs typeface="Arial"/>
                <a:sym typeface="Arial"/>
              </a:defRPr>
            </a:lvl1pPr>
            <a:lvl2pPr lvl="1" algn="ctr">
              <a:lnSpc>
                <a:spcPct val="100000"/>
              </a:lnSpc>
              <a:spcBef>
                <a:spcPts val="0"/>
              </a:spcBef>
              <a:spcAft>
                <a:spcPts val="0"/>
              </a:spcAft>
              <a:buSzPts val="3600"/>
              <a:buFont typeface="Arial"/>
              <a:buNone/>
              <a:defRPr sz="3600">
                <a:latin typeface="Arial"/>
                <a:ea typeface="Arial"/>
                <a:cs typeface="Arial"/>
                <a:sym typeface="Arial"/>
              </a:defRPr>
            </a:lvl2pPr>
            <a:lvl3pPr lvl="2" algn="ctr">
              <a:lnSpc>
                <a:spcPct val="100000"/>
              </a:lnSpc>
              <a:spcBef>
                <a:spcPts val="0"/>
              </a:spcBef>
              <a:spcAft>
                <a:spcPts val="0"/>
              </a:spcAft>
              <a:buSzPts val="3600"/>
              <a:buFont typeface="Arial"/>
              <a:buNone/>
              <a:defRPr sz="3600">
                <a:latin typeface="Arial"/>
                <a:ea typeface="Arial"/>
                <a:cs typeface="Arial"/>
                <a:sym typeface="Arial"/>
              </a:defRPr>
            </a:lvl3pPr>
            <a:lvl4pPr lvl="3" algn="ctr">
              <a:lnSpc>
                <a:spcPct val="100000"/>
              </a:lnSpc>
              <a:spcBef>
                <a:spcPts val="0"/>
              </a:spcBef>
              <a:spcAft>
                <a:spcPts val="0"/>
              </a:spcAft>
              <a:buSzPts val="3600"/>
              <a:buFont typeface="Arial"/>
              <a:buNone/>
              <a:defRPr sz="3600">
                <a:latin typeface="Arial"/>
                <a:ea typeface="Arial"/>
                <a:cs typeface="Arial"/>
                <a:sym typeface="Arial"/>
              </a:defRPr>
            </a:lvl4pPr>
            <a:lvl5pPr lvl="4" algn="ctr">
              <a:lnSpc>
                <a:spcPct val="100000"/>
              </a:lnSpc>
              <a:spcBef>
                <a:spcPts val="0"/>
              </a:spcBef>
              <a:spcAft>
                <a:spcPts val="0"/>
              </a:spcAft>
              <a:buSzPts val="3600"/>
              <a:buFont typeface="Arial"/>
              <a:buNone/>
              <a:defRPr sz="3600">
                <a:latin typeface="Arial"/>
                <a:ea typeface="Arial"/>
                <a:cs typeface="Arial"/>
                <a:sym typeface="Arial"/>
              </a:defRPr>
            </a:lvl5pPr>
            <a:lvl6pPr lvl="5" algn="ctr">
              <a:lnSpc>
                <a:spcPct val="100000"/>
              </a:lnSpc>
              <a:spcBef>
                <a:spcPts val="0"/>
              </a:spcBef>
              <a:spcAft>
                <a:spcPts val="0"/>
              </a:spcAft>
              <a:buSzPts val="3600"/>
              <a:buFont typeface="Arial"/>
              <a:buNone/>
              <a:defRPr sz="3600">
                <a:latin typeface="Arial"/>
                <a:ea typeface="Arial"/>
                <a:cs typeface="Arial"/>
                <a:sym typeface="Arial"/>
              </a:defRPr>
            </a:lvl6pPr>
            <a:lvl7pPr lvl="6" algn="ctr">
              <a:lnSpc>
                <a:spcPct val="100000"/>
              </a:lnSpc>
              <a:spcBef>
                <a:spcPts val="0"/>
              </a:spcBef>
              <a:spcAft>
                <a:spcPts val="0"/>
              </a:spcAft>
              <a:buSzPts val="3600"/>
              <a:buFont typeface="Arial"/>
              <a:buNone/>
              <a:defRPr sz="3600">
                <a:latin typeface="Arial"/>
                <a:ea typeface="Arial"/>
                <a:cs typeface="Arial"/>
                <a:sym typeface="Arial"/>
              </a:defRPr>
            </a:lvl7pPr>
            <a:lvl8pPr lvl="7" algn="ctr">
              <a:lnSpc>
                <a:spcPct val="100000"/>
              </a:lnSpc>
              <a:spcBef>
                <a:spcPts val="0"/>
              </a:spcBef>
              <a:spcAft>
                <a:spcPts val="0"/>
              </a:spcAft>
              <a:buSzPts val="3600"/>
              <a:buFont typeface="Arial"/>
              <a:buNone/>
              <a:defRPr sz="3600">
                <a:latin typeface="Arial"/>
                <a:ea typeface="Arial"/>
                <a:cs typeface="Arial"/>
                <a:sym typeface="Arial"/>
              </a:defRPr>
            </a:lvl8pPr>
            <a:lvl9pPr lvl="8" algn="ctr">
              <a:lnSpc>
                <a:spcPct val="100000"/>
              </a:lnSpc>
              <a:spcBef>
                <a:spcPts val="0"/>
              </a:spcBef>
              <a:spcAft>
                <a:spcPts val="0"/>
              </a:spcAft>
              <a:buSzPts val="3600"/>
              <a:buFont typeface="Arial"/>
              <a:buNone/>
              <a:defRPr sz="3600">
                <a:latin typeface="Arial"/>
                <a:ea typeface="Arial"/>
                <a:cs typeface="Arial"/>
                <a:sym typeface="Arial"/>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
        <p:nvSpPr>
          <p:cNvPr id="42" name="Google Shape;42;p7"/>
          <p:cNvSpPr txBox="1">
            <a:spLocks noGrp="1"/>
          </p:cNvSpPr>
          <p:nvPr>
            <p:ph type="ctrTitle"/>
          </p:nvPr>
        </p:nvSpPr>
        <p:spPr>
          <a:xfrm>
            <a:off x="411175" y="324600"/>
            <a:ext cx="8282400" cy="1756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2pPr>
            <a:lvl3pPr lvl="2"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3pPr>
            <a:lvl4pPr lvl="3"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4pPr>
            <a:lvl5pPr lvl="4"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5pPr>
            <a:lvl6pPr lvl="5"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6pPr>
            <a:lvl7pPr lvl="6"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7pPr>
            <a:lvl8pPr lvl="7"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8pPr>
            <a:lvl9pPr lvl="8"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8"/>
          <p:cNvSpPr/>
          <p:nvPr/>
        </p:nvSpPr>
        <p:spPr>
          <a:xfrm>
            <a:off x="0" y="1567350"/>
            <a:ext cx="9144000" cy="2008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
        <p:nvSpPr>
          <p:cNvPr id="46" name="Google Shape;46;p8"/>
          <p:cNvSpPr txBox="1">
            <a:spLocks noGrp="1"/>
          </p:cNvSpPr>
          <p:nvPr>
            <p:ph type="ctrTitle"/>
          </p:nvPr>
        </p:nvSpPr>
        <p:spPr>
          <a:xfrm>
            <a:off x="411175" y="1693650"/>
            <a:ext cx="8282400" cy="1756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2pPr>
            <a:lvl3pPr lvl="2"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3pPr>
            <a:lvl4pPr lvl="3"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4pPr>
            <a:lvl5pPr lvl="4"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5pPr>
            <a:lvl6pPr lvl="5"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6pPr>
            <a:lvl7pPr lvl="6"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7pPr>
            <a:lvl8pPr lvl="7"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8pPr>
            <a:lvl9pPr lvl="8" algn="ctr">
              <a:lnSpc>
                <a:spcPct val="100000"/>
              </a:lnSpc>
              <a:spcBef>
                <a:spcPts val="0"/>
              </a:spcBef>
              <a:spcAft>
                <a:spcPts val="0"/>
              </a:spcAft>
              <a:buClr>
                <a:schemeClr val="lt1"/>
              </a:buClr>
              <a:buSzPts val="3000"/>
              <a:buFont typeface="Arial"/>
              <a:buNone/>
              <a:defRPr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cxnSp>
        <p:nvCxnSpPr>
          <p:cNvPr id="48" name="Google Shape;48;p9"/>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49" name="Google Shape;49;p9"/>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Font typeface="Arial"/>
              <a:buNone/>
              <a:defRPr b="1">
                <a:latin typeface="Arial"/>
                <a:ea typeface="Arial"/>
                <a:cs typeface="Arial"/>
                <a:sym typeface="Arial"/>
              </a:defRPr>
            </a:lvl1pPr>
            <a:lvl2pPr lvl="1" algn="l">
              <a:lnSpc>
                <a:spcPct val="100000"/>
              </a:lnSpc>
              <a:spcBef>
                <a:spcPts val="0"/>
              </a:spcBef>
              <a:spcAft>
                <a:spcPts val="0"/>
              </a:spcAft>
              <a:buSzPts val="3000"/>
              <a:buFont typeface="Arial"/>
              <a:buNone/>
              <a:defRPr b="1">
                <a:latin typeface="Arial"/>
                <a:ea typeface="Arial"/>
                <a:cs typeface="Arial"/>
                <a:sym typeface="Arial"/>
              </a:defRPr>
            </a:lvl2pPr>
            <a:lvl3pPr lvl="2" algn="l">
              <a:lnSpc>
                <a:spcPct val="100000"/>
              </a:lnSpc>
              <a:spcBef>
                <a:spcPts val="0"/>
              </a:spcBef>
              <a:spcAft>
                <a:spcPts val="0"/>
              </a:spcAft>
              <a:buSzPts val="3000"/>
              <a:buFont typeface="Arial"/>
              <a:buNone/>
              <a:defRPr b="1">
                <a:latin typeface="Arial"/>
                <a:ea typeface="Arial"/>
                <a:cs typeface="Arial"/>
                <a:sym typeface="Arial"/>
              </a:defRPr>
            </a:lvl3pPr>
            <a:lvl4pPr lvl="3" algn="l">
              <a:lnSpc>
                <a:spcPct val="100000"/>
              </a:lnSpc>
              <a:spcBef>
                <a:spcPts val="0"/>
              </a:spcBef>
              <a:spcAft>
                <a:spcPts val="0"/>
              </a:spcAft>
              <a:buSzPts val="3000"/>
              <a:buFont typeface="Arial"/>
              <a:buNone/>
              <a:defRPr b="1">
                <a:latin typeface="Arial"/>
                <a:ea typeface="Arial"/>
                <a:cs typeface="Arial"/>
                <a:sym typeface="Arial"/>
              </a:defRPr>
            </a:lvl4pPr>
            <a:lvl5pPr lvl="4" algn="l">
              <a:lnSpc>
                <a:spcPct val="100000"/>
              </a:lnSpc>
              <a:spcBef>
                <a:spcPts val="0"/>
              </a:spcBef>
              <a:spcAft>
                <a:spcPts val="0"/>
              </a:spcAft>
              <a:buSzPts val="3000"/>
              <a:buFont typeface="Arial"/>
              <a:buNone/>
              <a:defRPr b="1">
                <a:latin typeface="Arial"/>
                <a:ea typeface="Arial"/>
                <a:cs typeface="Arial"/>
                <a:sym typeface="Arial"/>
              </a:defRPr>
            </a:lvl5pPr>
            <a:lvl6pPr lvl="5" algn="l">
              <a:lnSpc>
                <a:spcPct val="100000"/>
              </a:lnSpc>
              <a:spcBef>
                <a:spcPts val="0"/>
              </a:spcBef>
              <a:spcAft>
                <a:spcPts val="0"/>
              </a:spcAft>
              <a:buSzPts val="3000"/>
              <a:buFont typeface="Arial"/>
              <a:buNone/>
              <a:defRPr b="1">
                <a:latin typeface="Arial"/>
                <a:ea typeface="Arial"/>
                <a:cs typeface="Arial"/>
                <a:sym typeface="Arial"/>
              </a:defRPr>
            </a:lvl6pPr>
            <a:lvl7pPr lvl="6" algn="l">
              <a:lnSpc>
                <a:spcPct val="100000"/>
              </a:lnSpc>
              <a:spcBef>
                <a:spcPts val="0"/>
              </a:spcBef>
              <a:spcAft>
                <a:spcPts val="0"/>
              </a:spcAft>
              <a:buSzPts val="3000"/>
              <a:buFont typeface="Arial"/>
              <a:buNone/>
              <a:defRPr b="1">
                <a:latin typeface="Arial"/>
                <a:ea typeface="Arial"/>
                <a:cs typeface="Arial"/>
                <a:sym typeface="Arial"/>
              </a:defRPr>
            </a:lvl7pPr>
            <a:lvl8pPr lvl="7" algn="l">
              <a:lnSpc>
                <a:spcPct val="100000"/>
              </a:lnSpc>
              <a:spcBef>
                <a:spcPts val="0"/>
              </a:spcBef>
              <a:spcAft>
                <a:spcPts val="0"/>
              </a:spcAft>
              <a:buSzPts val="3000"/>
              <a:buFont typeface="Arial"/>
              <a:buNone/>
              <a:defRPr b="1">
                <a:latin typeface="Arial"/>
                <a:ea typeface="Arial"/>
                <a:cs typeface="Arial"/>
                <a:sym typeface="Arial"/>
              </a:defRPr>
            </a:lvl8pPr>
            <a:lvl9pPr lvl="8" algn="l">
              <a:lnSpc>
                <a:spcPct val="100000"/>
              </a:lnSpc>
              <a:spcBef>
                <a:spcPts val="0"/>
              </a:spcBef>
              <a:spcAft>
                <a:spcPts val="0"/>
              </a:spcAft>
              <a:buSzPts val="3000"/>
              <a:buFont typeface="Arial"/>
              <a:buNone/>
              <a:defRPr b="1">
                <a:latin typeface="Arial"/>
                <a:ea typeface="Arial"/>
                <a:cs typeface="Arial"/>
                <a:sym typeface="Arial"/>
              </a:defRPr>
            </a:lvl9pPr>
          </a:lstStyle>
          <a:p>
            <a:endParaRPr/>
          </a:p>
        </p:txBody>
      </p:sp>
      <p:sp>
        <p:nvSpPr>
          <p:cNvPr id="50" name="Google Shape;50;p9"/>
          <p:cNvSpPr txBox="1">
            <a:spLocks noGrp="1"/>
          </p:cNvSpPr>
          <p:nvPr>
            <p:ph type="body" idx="1"/>
          </p:nvPr>
        </p:nvSpPr>
        <p:spPr>
          <a:xfrm>
            <a:off x="3117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15000"/>
              </a:lnSpc>
              <a:spcBef>
                <a:spcPts val="0"/>
              </a:spcBef>
              <a:spcAft>
                <a:spcPts val="0"/>
              </a:spcAft>
              <a:buSzPts val="1200"/>
              <a:buFont typeface="Arial"/>
              <a:buChar char="○"/>
              <a:defRPr sz="1200">
                <a:latin typeface="Arial"/>
                <a:ea typeface="Arial"/>
                <a:cs typeface="Arial"/>
                <a:sym typeface="Arial"/>
              </a:defRPr>
            </a:lvl2pPr>
            <a:lvl3pPr marL="1371600" lvl="2" indent="-304800" algn="l">
              <a:lnSpc>
                <a:spcPct val="115000"/>
              </a:lnSpc>
              <a:spcBef>
                <a:spcPts val="0"/>
              </a:spcBef>
              <a:spcAft>
                <a:spcPts val="0"/>
              </a:spcAft>
              <a:buSzPts val="1200"/>
              <a:buFont typeface="Arial"/>
              <a:buChar char="■"/>
              <a:defRPr sz="1200">
                <a:latin typeface="Arial"/>
                <a:ea typeface="Arial"/>
                <a:cs typeface="Arial"/>
                <a:sym typeface="Arial"/>
              </a:defRPr>
            </a:lvl3pPr>
            <a:lvl4pPr marL="1828800" lvl="3" indent="-304800" algn="l">
              <a:lnSpc>
                <a:spcPct val="115000"/>
              </a:lnSpc>
              <a:spcBef>
                <a:spcPts val="0"/>
              </a:spcBef>
              <a:spcAft>
                <a:spcPts val="0"/>
              </a:spcAft>
              <a:buSzPts val="1200"/>
              <a:buFont typeface="Arial"/>
              <a:buChar char="●"/>
              <a:defRPr sz="1200">
                <a:latin typeface="Arial"/>
                <a:ea typeface="Arial"/>
                <a:cs typeface="Arial"/>
                <a:sym typeface="Arial"/>
              </a:defRPr>
            </a:lvl4pPr>
            <a:lvl5pPr marL="2286000" lvl="4" indent="-304800" algn="l">
              <a:lnSpc>
                <a:spcPct val="115000"/>
              </a:lnSpc>
              <a:spcBef>
                <a:spcPts val="0"/>
              </a:spcBef>
              <a:spcAft>
                <a:spcPts val="0"/>
              </a:spcAft>
              <a:buSzPts val="1200"/>
              <a:buFont typeface="Arial"/>
              <a:buChar char="○"/>
              <a:defRPr sz="1200">
                <a:latin typeface="Arial"/>
                <a:ea typeface="Arial"/>
                <a:cs typeface="Arial"/>
                <a:sym typeface="Arial"/>
              </a:defRPr>
            </a:lvl5pPr>
            <a:lvl6pPr marL="2743200" lvl="5" indent="-304800" algn="l">
              <a:lnSpc>
                <a:spcPct val="115000"/>
              </a:lnSpc>
              <a:spcBef>
                <a:spcPts val="0"/>
              </a:spcBef>
              <a:spcAft>
                <a:spcPts val="0"/>
              </a:spcAft>
              <a:buSzPts val="1200"/>
              <a:buFont typeface="Arial"/>
              <a:buChar char="■"/>
              <a:defRPr sz="1200">
                <a:latin typeface="Arial"/>
                <a:ea typeface="Arial"/>
                <a:cs typeface="Arial"/>
                <a:sym typeface="Arial"/>
              </a:defRPr>
            </a:lvl6pPr>
            <a:lvl7pPr marL="3200400" lvl="6" indent="-304800" algn="l">
              <a:lnSpc>
                <a:spcPct val="115000"/>
              </a:lnSpc>
              <a:spcBef>
                <a:spcPts val="0"/>
              </a:spcBef>
              <a:spcAft>
                <a:spcPts val="0"/>
              </a:spcAft>
              <a:buSzPts val="1200"/>
              <a:buFont typeface="Arial"/>
              <a:buChar char="●"/>
              <a:defRPr sz="1200">
                <a:latin typeface="Arial"/>
                <a:ea typeface="Arial"/>
                <a:cs typeface="Arial"/>
                <a:sym typeface="Arial"/>
              </a:defRPr>
            </a:lvl7pPr>
            <a:lvl8pPr marL="3657600" lvl="7" indent="-304800" algn="l">
              <a:lnSpc>
                <a:spcPct val="115000"/>
              </a:lnSpc>
              <a:spcBef>
                <a:spcPts val="0"/>
              </a:spcBef>
              <a:spcAft>
                <a:spcPts val="0"/>
              </a:spcAft>
              <a:buSzPts val="1200"/>
              <a:buFont typeface="Arial"/>
              <a:buChar char="○"/>
              <a:defRPr sz="1200">
                <a:latin typeface="Arial"/>
                <a:ea typeface="Arial"/>
                <a:cs typeface="Arial"/>
                <a:sym typeface="Arial"/>
              </a:defRPr>
            </a:lvl8pPr>
            <a:lvl9pPr marL="4114800" lvl="8" indent="-304800" algn="l">
              <a:lnSpc>
                <a:spcPct val="115000"/>
              </a:lnSpc>
              <a:spcBef>
                <a:spcPts val="0"/>
              </a:spcBef>
              <a:spcAft>
                <a:spcPts val="0"/>
              </a:spcAft>
              <a:buSzPts val="1200"/>
              <a:buFont typeface="Arial"/>
              <a:buChar char="■"/>
              <a:defRPr sz="1200">
                <a:latin typeface="Arial"/>
                <a:ea typeface="Arial"/>
                <a:cs typeface="Arial"/>
                <a:sym typeface="Arial"/>
              </a:defRPr>
            </a:lvl9pPr>
          </a:lstStyle>
          <a:p>
            <a:endParaRPr/>
          </a:p>
        </p:txBody>
      </p:sp>
      <p:sp>
        <p:nvSpPr>
          <p:cNvPr id="51" name="Google Shape;51;p9"/>
          <p:cNvSpPr txBox="1">
            <a:spLocks noGrp="1"/>
          </p:cNvSpPr>
          <p:nvPr>
            <p:ph type="body" idx="2"/>
          </p:nvPr>
        </p:nvSpPr>
        <p:spPr>
          <a:xfrm>
            <a:off x="48324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15000"/>
              </a:lnSpc>
              <a:spcBef>
                <a:spcPts val="0"/>
              </a:spcBef>
              <a:spcAft>
                <a:spcPts val="0"/>
              </a:spcAft>
              <a:buSzPts val="1200"/>
              <a:buFont typeface="Arial"/>
              <a:buChar char="○"/>
              <a:defRPr sz="1200">
                <a:latin typeface="Arial"/>
                <a:ea typeface="Arial"/>
                <a:cs typeface="Arial"/>
                <a:sym typeface="Arial"/>
              </a:defRPr>
            </a:lvl2pPr>
            <a:lvl3pPr marL="1371600" lvl="2" indent="-304800" algn="l">
              <a:lnSpc>
                <a:spcPct val="115000"/>
              </a:lnSpc>
              <a:spcBef>
                <a:spcPts val="0"/>
              </a:spcBef>
              <a:spcAft>
                <a:spcPts val="0"/>
              </a:spcAft>
              <a:buSzPts val="1200"/>
              <a:buFont typeface="Arial"/>
              <a:buChar char="■"/>
              <a:defRPr sz="1200">
                <a:latin typeface="Arial"/>
                <a:ea typeface="Arial"/>
                <a:cs typeface="Arial"/>
                <a:sym typeface="Arial"/>
              </a:defRPr>
            </a:lvl3pPr>
            <a:lvl4pPr marL="1828800" lvl="3" indent="-304800" algn="l">
              <a:lnSpc>
                <a:spcPct val="115000"/>
              </a:lnSpc>
              <a:spcBef>
                <a:spcPts val="0"/>
              </a:spcBef>
              <a:spcAft>
                <a:spcPts val="0"/>
              </a:spcAft>
              <a:buSzPts val="1200"/>
              <a:buFont typeface="Arial"/>
              <a:buChar char="●"/>
              <a:defRPr sz="1200">
                <a:latin typeface="Arial"/>
                <a:ea typeface="Arial"/>
                <a:cs typeface="Arial"/>
                <a:sym typeface="Arial"/>
              </a:defRPr>
            </a:lvl4pPr>
            <a:lvl5pPr marL="2286000" lvl="4" indent="-304800" algn="l">
              <a:lnSpc>
                <a:spcPct val="115000"/>
              </a:lnSpc>
              <a:spcBef>
                <a:spcPts val="0"/>
              </a:spcBef>
              <a:spcAft>
                <a:spcPts val="0"/>
              </a:spcAft>
              <a:buSzPts val="1200"/>
              <a:buFont typeface="Arial"/>
              <a:buChar char="○"/>
              <a:defRPr sz="1200">
                <a:latin typeface="Arial"/>
                <a:ea typeface="Arial"/>
                <a:cs typeface="Arial"/>
                <a:sym typeface="Arial"/>
              </a:defRPr>
            </a:lvl5pPr>
            <a:lvl6pPr marL="2743200" lvl="5" indent="-304800" algn="l">
              <a:lnSpc>
                <a:spcPct val="115000"/>
              </a:lnSpc>
              <a:spcBef>
                <a:spcPts val="0"/>
              </a:spcBef>
              <a:spcAft>
                <a:spcPts val="0"/>
              </a:spcAft>
              <a:buSzPts val="1200"/>
              <a:buFont typeface="Arial"/>
              <a:buChar char="■"/>
              <a:defRPr sz="1200">
                <a:latin typeface="Arial"/>
                <a:ea typeface="Arial"/>
                <a:cs typeface="Arial"/>
                <a:sym typeface="Arial"/>
              </a:defRPr>
            </a:lvl6pPr>
            <a:lvl7pPr marL="3200400" lvl="6" indent="-304800" algn="l">
              <a:lnSpc>
                <a:spcPct val="115000"/>
              </a:lnSpc>
              <a:spcBef>
                <a:spcPts val="0"/>
              </a:spcBef>
              <a:spcAft>
                <a:spcPts val="0"/>
              </a:spcAft>
              <a:buSzPts val="1200"/>
              <a:buFont typeface="Arial"/>
              <a:buChar char="●"/>
              <a:defRPr sz="1200">
                <a:latin typeface="Arial"/>
                <a:ea typeface="Arial"/>
                <a:cs typeface="Arial"/>
                <a:sym typeface="Arial"/>
              </a:defRPr>
            </a:lvl7pPr>
            <a:lvl8pPr marL="3657600" lvl="7" indent="-304800" algn="l">
              <a:lnSpc>
                <a:spcPct val="115000"/>
              </a:lnSpc>
              <a:spcBef>
                <a:spcPts val="0"/>
              </a:spcBef>
              <a:spcAft>
                <a:spcPts val="0"/>
              </a:spcAft>
              <a:buSzPts val="1200"/>
              <a:buFont typeface="Arial"/>
              <a:buChar char="○"/>
              <a:defRPr sz="1200">
                <a:latin typeface="Arial"/>
                <a:ea typeface="Arial"/>
                <a:cs typeface="Arial"/>
                <a:sym typeface="Arial"/>
              </a:defRPr>
            </a:lvl8pPr>
            <a:lvl9pPr marL="4114800" lvl="8" indent="-304800" algn="l">
              <a:lnSpc>
                <a:spcPct val="115000"/>
              </a:lnSpc>
              <a:spcBef>
                <a:spcPts val="0"/>
              </a:spcBef>
              <a:spcAft>
                <a:spcPts val="0"/>
              </a:spcAft>
              <a:buSzPts val="1200"/>
              <a:buFont typeface="Arial"/>
              <a:buChar char="■"/>
              <a:defRPr sz="1200">
                <a:latin typeface="Arial"/>
                <a:ea typeface="Arial"/>
                <a:cs typeface="Arial"/>
                <a:sym typeface="Aria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Font typeface="Arial"/>
              <a:buNone/>
              <a:defRPr b="1">
                <a:latin typeface="Arial"/>
                <a:ea typeface="Arial"/>
                <a:cs typeface="Arial"/>
                <a:sym typeface="Arial"/>
              </a:defRPr>
            </a:lvl1pPr>
            <a:lvl2pPr lvl="1" algn="l">
              <a:lnSpc>
                <a:spcPct val="100000"/>
              </a:lnSpc>
              <a:spcBef>
                <a:spcPts val="0"/>
              </a:spcBef>
              <a:spcAft>
                <a:spcPts val="0"/>
              </a:spcAft>
              <a:buSzPts val="3000"/>
              <a:buFont typeface="Arial"/>
              <a:buNone/>
              <a:defRPr b="1">
                <a:latin typeface="Arial"/>
                <a:ea typeface="Arial"/>
                <a:cs typeface="Arial"/>
                <a:sym typeface="Arial"/>
              </a:defRPr>
            </a:lvl2pPr>
            <a:lvl3pPr lvl="2" algn="l">
              <a:lnSpc>
                <a:spcPct val="100000"/>
              </a:lnSpc>
              <a:spcBef>
                <a:spcPts val="0"/>
              </a:spcBef>
              <a:spcAft>
                <a:spcPts val="0"/>
              </a:spcAft>
              <a:buSzPts val="3000"/>
              <a:buFont typeface="Arial"/>
              <a:buNone/>
              <a:defRPr b="1">
                <a:latin typeface="Arial"/>
                <a:ea typeface="Arial"/>
                <a:cs typeface="Arial"/>
                <a:sym typeface="Arial"/>
              </a:defRPr>
            </a:lvl3pPr>
            <a:lvl4pPr lvl="3" algn="l">
              <a:lnSpc>
                <a:spcPct val="100000"/>
              </a:lnSpc>
              <a:spcBef>
                <a:spcPts val="0"/>
              </a:spcBef>
              <a:spcAft>
                <a:spcPts val="0"/>
              </a:spcAft>
              <a:buSzPts val="3000"/>
              <a:buFont typeface="Arial"/>
              <a:buNone/>
              <a:defRPr b="1">
                <a:latin typeface="Arial"/>
                <a:ea typeface="Arial"/>
                <a:cs typeface="Arial"/>
                <a:sym typeface="Arial"/>
              </a:defRPr>
            </a:lvl4pPr>
            <a:lvl5pPr lvl="4" algn="l">
              <a:lnSpc>
                <a:spcPct val="100000"/>
              </a:lnSpc>
              <a:spcBef>
                <a:spcPts val="0"/>
              </a:spcBef>
              <a:spcAft>
                <a:spcPts val="0"/>
              </a:spcAft>
              <a:buSzPts val="3000"/>
              <a:buFont typeface="Arial"/>
              <a:buNone/>
              <a:defRPr b="1">
                <a:latin typeface="Arial"/>
                <a:ea typeface="Arial"/>
                <a:cs typeface="Arial"/>
                <a:sym typeface="Arial"/>
              </a:defRPr>
            </a:lvl5pPr>
            <a:lvl6pPr lvl="5" algn="l">
              <a:lnSpc>
                <a:spcPct val="100000"/>
              </a:lnSpc>
              <a:spcBef>
                <a:spcPts val="0"/>
              </a:spcBef>
              <a:spcAft>
                <a:spcPts val="0"/>
              </a:spcAft>
              <a:buSzPts val="3000"/>
              <a:buFont typeface="Arial"/>
              <a:buNone/>
              <a:defRPr b="1">
                <a:latin typeface="Arial"/>
                <a:ea typeface="Arial"/>
                <a:cs typeface="Arial"/>
                <a:sym typeface="Arial"/>
              </a:defRPr>
            </a:lvl6pPr>
            <a:lvl7pPr lvl="6" algn="l">
              <a:lnSpc>
                <a:spcPct val="100000"/>
              </a:lnSpc>
              <a:spcBef>
                <a:spcPts val="0"/>
              </a:spcBef>
              <a:spcAft>
                <a:spcPts val="0"/>
              </a:spcAft>
              <a:buSzPts val="3000"/>
              <a:buFont typeface="Arial"/>
              <a:buNone/>
              <a:defRPr b="1">
                <a:latin typeface="Arial"/>
                <a:ea typeface="Arial"/>
                <a:cs typeface="Arial"/>
                <a:sym typeface="Arial"/>
              </a:defRPr>
            </a:lvl7pPr>
            <a:lvl8pPr lvl="7" algn="l">
              <a:lnSpc>
                <a:spcPct val="100000"/>
              </a:lnSpc>
              <a:spcBef>
                <a:spcPts val="0"/>
              </a:spcBef>
              <a:spcAft>
                <a:spcPts val="0"/>
              </a:spcAft>
              <a:buSzPts val="3000"/>
              <a:buFont typeface="Arial"/>
              <a:buNone/>
              <a:defRPr b="1">
                <a:latin typeface="Arial"/>
                <a:ea typeface="Arial"/>
                <a:cs typeface="Arial"/>
                <a:sym typeface="Arial"/>
              </a:defRPr>
            </a:lvl8pPr>
            <a:lvl9pPr lvl="8" algn="l">
              <a:lnSpc>
                <a:spcPct val="100000"/>
              </a:lnSpc>
              <a:spcBef>
                <a:spcPts val="0"/>
              </a:spcBef>
              <a:spcAft>
                <a:spcPts val="0"/>
              </a:spcAft>
              <a:buSzPts val="3000"/>
              <a:buFont typeface="Arial"/>
              <a:buNone/>
              <a:defRPr b="1">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0.xml"/><Relationship Id="rId9" Type="http://schemas.openxmlformats.org/officeDocument/2006/relationships/slide" Target="slide3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87"/>
        <p:cNvGrpSpPr/>
        <p:nvPr/>
      </p:nvGrpSpPr>
      <p:grpSpPr>
        <a:xfrm>
          <a:off x="0" y="0"/>
          <a:ext cx="0" cy="0"/>
          <a:chOff x="0" y="0"/>
          <a:chExt cx="0" cy="0"/>
        </a:xfrm>
      </p:grpSpPr>
      <p:sp>
        <p:nvSpPr>
          <p:cNvPr id="88" name="Google Shape;88;p18"/>
          <p:cNvSpPr/>
          <p:nvPr/>
        </p:nvSpPr>
        <p:spPr>
          <a:xfrm>
            <a:off x="4568450" y="4376775"/>
            <a:ext cx="4572000" cy="766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txBox="1">
            <a:spLocks noGrp="1"/>
          </p:cNvSpPr>
          <p:nvPr>
            <p:ph type="subTitle" idx="1"/>
          </p:nvPr>
        </p:nvSpPr>
        <p:spPr>
          <a:xfrm>
            <a:off x="5127525" y="1549375"/>
            <a:ext cx="3242100" cy="13455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473"/>
              <a:buNone/>
            </a:pPr>
            <a:r>
              <a:rPr lang="en" sz="1013">
                <a:latin typeface="Roboto"/>
                <a:ea typeface="Roboto"/>
                <a:cs typeface="Roboto"/>
                <a:sym typeface="Roboto"/>
              </a:rPr>
              <a:t>Co-créé par Sarpad et l'équipe du Volet Communication du projet Quartier Innovant Côte-des-neiges</a:t>
            </a:r>
            <a:endParaRPr sz="1013">
              <a:latin typeface="Roboto"/>
              <a:ea typeface="Roboto"/>
              <a:cs typeface="Roboto"/>
              <a:sym typeface="Roboto"/>
            </a:endParaRPr>
          </a:p>
          <a:p>
            <a:pPr marL="0" lvl="0" indent="0" algn="l" rtl="0">
              <a:lnSpc>
                <a:spcPct val="95000"/>
              </a:lnSpc>
              <a:spcBef>
                <a:spcPts val="0"/>
              </a:spcBef>
              <a:spcAft>
                <a:spcPts val="0"/>
              </a:spcAft>
              <a:buSzPts val="1473"/>
              <a:buNone/>
            </a:pPr>
            <a:endParaRPr sz="820"/>
          </a:p>
          <a:p>
            <a:pPr marL="0" lvl="0" indent="0" algn="l" rtl="0">
              <a:lnSpc>
                <a:spcPct val="95000"/>
              </a:lnSpc>
              <a:spcBef>
                <a:spcPts val="0"/>
              </a:spcBef>
              <a:spcAft>
                <a:spcPts val="0"/>
              </a:spcAft>
              <a:buSzPts val="1473"/>
              <a:buNone/>
            </a:pPr>
            <a:r>
              <a:rPr lang="en" sz="820">
                <a:latin typeface="Arial"/>
                <a:ea typeface="Arial"/>
                <a:cs typeface="Arial"/>
                <a:sym typeface="Arial"/>
              </a:rPr>
              <a:t>Par</a:t>
            </a:r>
            <a:endParaRPr sz="820">
              <a:latin typeface="Arial"/>
              <a:ea typeface="Arial"/>
              <a:cs typeface="Arial"/>
              <a:sym typeface="Arial"/>
            </a:endParaRPr>
          </a:p>
          <a:p>
            <a:pPr marL="0" lvl="0" indent="0" algn="l" rtl="0">
              <a:lnSpc>
                <a:spcPct val="95000"/>
              </a:lnSpc>
              <a:spcBef>
                <a:spcPts val="0"/>
              </a:spcBef>
              <a:spcAft>
                <a:spcPts val="0"/>
              </a:spcAft>
              <a:buSzPts val="1473"/>
              <a:buNone/>
            </a:pPr>
            <a:endParaRPr sz="820">
              <a:latin typeface="Arial"/>
              <a:ea typeface="Arial"/>
              <a:cs typeface="Arial"/>
              <a:sym typeface="Arial"/>
            </a:endParaRPr>
          </a:p>
          <a:p>
            <a:pPr marL="0" lvl="0" indent="0" algn="l" rtl="0">
              <a:lnSpc>
                <a:spcPct val="95000"/>
              </a:lnSpc>
              <a:spcBef>
                <a:spcPts val="0"/>
              </a:spcBef>
              <a:spcAft>
                <a:spcPts val="0"/>
              </a:spcAft>
              <a:buSzPts val="1473"/>
              <a:buNone/>
            </a:pPr>
            <a:r>
              <a:rPr lang="en" sz="820">
                <a:latin typeface="Arial"/>
                <a:ea typeface="Arial"/>
                <a:cs typeface="Arial"/>
                <a:sym typeface="Arial"/>
              </a:rPr>
              <a:t>Ana Inés Ansaldo Ph.D.</a:t>
            </a:r>
            <a:endParaRPr sz="820">
              <a:latin typeface="Arial"/>
              <a:ea typeface="Arial"/>
              <a:cs typeface="Arial"/>
              <a:sym typeface="Arial"/>
            </a:endParaRPr>
          </a:p>
          <a:p>
            <a:pPr marL="0" lvl="0" indent="0" algn="l" rtl="0">
              <a:lnSpc>
                <a:spcPct val="95000"/>
              </a:lnSpc>
              <a:spcBef>
                <a:spcPts val="0"/>
              </a:spcBef>
              <a:spcAft>
                <a:spcPts val="0"/>
              </a:spcAft>
              <a:buSzPts val="1473"/>
              <a:buNone/>
            </a:pPr>
            <a:r>
              <a:rPr lang="en" sz="820"/>
              <a:t>Adriana Lacerda Ph.D.</a:t>
            </a:r>
            <a:endParaRPr sz="820"/>
          </a:p>
          <a:p>
            <a:pPr marL="0" lvl="0" indent="0" algn="l" rtl="0">
              <a:lnSpc>
                <a:spcPct val="95000"/>
              </a:lnSpc>
              <a:spcBef>
                <a:spcPts val="0"/>
              </a:spcBef>
              <a:spcAft>
                <a:spcPts val="0"/>
              </a:spcAft>
              <a:buSzPts val="1473"/>
              <a:buNone/>
            </a:pPr>
            <a:r>
              <a:rPr lang="en" sz="820"/>
              <a:t>Gonia Jarema Arvanitakis Ph.D.</a:t>
            </a:r>
            <a:endParaRPr sz="820"/>
          </a:p>
          <a:p>
            <a:pPr marL="0" lvl="0" indent="0" algn="l" rtl="0">
              <a:lnSpc>
                <a:spcPct val="95000"/>
              </a:lnSpc>
              <a:spcBef>
                <a:spcPts val="0"/>
              </a:spcBef>
              <a:spcAft>
                <a:spcPts val="0"/>
              </a:spcAft>
              <a:buSzPts val="1473"/>
              <a:buNone/>
            </a:pPr>
            <a:r>
              <a:rPr lang="en" sz="820">
                <a:latin typeface="Arial"/>
                <a:ea typeface="Arial"/>
                <a:cs typeface="Arial"/>
                <a:sym typeface="Arial"/>
              </a:rPr>
              <a:t>Sophie Chesneau Ph.D.</a:t>
            </a:r>
            <a:endParaRPr sz="820">
              <a:latin typeface="Arial"/>
              <a:ea typeface="Arial"/>
              <a:cs typeface="Arial"/>
              <a:sym typeface="Arial"/>
            </a:endParaRPr>
          </a:p>
          <a:p>
            <a:pPr marL="0" lvl="0" indent="0" algn="l" rtl="0">
              <a:lnSpc>
                <a:spcPct val="95000"/>
              </a:lnSpc>
              <a:spcBef>
                <a:spcPts val="0"/>
              </a:spcBef>
              <a:spcAft>
                <a:spcPts val="0"/>
              </a:spcAft>
              <a:buSzPts val="1473"/>
              <a:buNone/>
            </a:pPr>
            <a:endParaRPr sz="820">
              <a:latin typeface="Arial"/>
              <a:ea typeface="Arial"/>
              <a:cs typeface="Arial"/>
              <a:sym typeface="Arial"/>
            </a:endParaRPr>
          </a:p>
          <a:p>
            <a:pPr marL="0" lvl="0" indent="0" algn="l" rtl="0">
              <a:lnSpc>
                <a:spcPct val="95000"/>
              </a:lnSpc>
              <a:spcBef>
                <a:spcPts val="0"/>
              </a:spcBef>
              <a:spcAft>
                <a:spcPts val="0"/>
              </a:spcAft>
              <a:buSzPts val="1473"/>
              <a:buNone/>
            </a:pPr>
            <a:r>
              <a:rPr lang="en" sz="820">
                <a:latin typeface="Arial"/>
                <a:ea typeface="Arial"/>
                <a:cs typeface="Arial"/>
                <a:sym typeface="Arial"/>
              </a:rPr>
              <a:t>Guy Banville (</a:t>
            </a:r>
            <a:r>
              <a:rPr lang="en" sz="820"/>
              <a:t>professionnel </a:t>
            </a:r>
            <a:r>
              <a:rPr lang="en" sz="820">
                <a:latin typeface="Arial"/>
                <a:ea typeface="Arial"/>
                <a:cs typeface="Arial"/>
                <a:sym typeface="Arial"/>
              </a:rPr>
              <a:t>de recherche)</a:t>
            </a:r>
            <a:endParaRPr sz="1672"/>
          </a:p>
        </p:txBody>
      </p:sp>
      <p:pic>
        <p:nvPicPr>
          <p:cNvPr id="90" name="Google Shape;90;p18"/>
          <p:cNvPicPr preferRelativeResize="0"/>
          <p:nvPr/>
        </p:nvPicPr>
        <p:blipFill rotWithShape="1">
          <a:blip r:embed="rId3">
            <a:alphaModFix/>
          </a:blip>
          <a:srcRect l="16618" r="14652" b="-17535"/>
          <a:stretch/>
        </p:blipFill>
        <p:spPr>
          <a:xfrm>
            <a:off x="0" y="-175"/>
            <a:ext cx="4572000" cy="5143500"/>
          </a:xfrm>
          <a:prstGeom prst="rect">
            <a:avLst/>
          </a:prstGeom>
          <a:noFill/>
          <a:ln>
            <a:noFill/>
          </a:ln>
        </p:spPr>
      </p:pic>
      <p:pic>
        <p:nvPicPr>
          <p:cNvPr id="91" name="Google Shape;91;p18"/>
          <p:cNvPicPr preferRelativeResize="0"/>
          <p:nvPr/>
        </p:nvPicPr>
        <p:blipFill rotWithShape="1">
          <a:blip r:embed="rId4">
            <a:alphaModFix/>
          </a:blip>
          <a:srcRect/>
          <a:stretch/>
        </p:blipFill>
        <p:spPr>
          <a:xfrm>
            <a:off x="4850100" y="4522545"/>
            <a:ext cx="1063063" cy="408870"/>
          </a:xfrm>
          <a:prstGeom prst="rect">
            <a:avLst/>
          </a:prstGeom>
          <a:noFill/>
          <a:ln>
            <a:noFill/>
          </a:ln>
        </p:spPr>
      </p:pic>
      <p:pic>
        <p:nvPicPr>
          <p:cNvPr id="92" name="Google Shape;92;p18"/>
          <p:cNvPicPr preferRelativeResize="0"/>
          <p:nvPr/>
        </p:nvPicPr>
        <p:blipFill rotWithShape="1">
          <a:blip r:embed="rId5">
            <a:alphaModFix/>
          </a:blip>
          <a:srcRect/>
          <a:stretch/>
        </p:blipFill>
        <p:spPr>
          <a:xfrm>
            <a:off x="2991625" y="4505193"/>
            <a:ext cx="903889" cy="443575"/>
          </a:xfrm>
          <a:prstGeom prst="rect">
            <a:avLst/>
          </a:prstGeom>
          <a:noFill/>
          <a:ln>
            <a:noFill/>
          </a:ln>
        </p:spPr>
      </p:pic>
      <p:pic>
        <p:nvPicPr>
          <p:cNvPr id="93" name="Google Shape;93;p18"/>
          <p:cNvPicPr preferRelativeResize="0"/>
          <p:nvPr/>
        </p:nvPicPr>
        <p:blipFill rotWithShape="1">
          <a:blip r:embed="rId6">
            <a:alphaModFix/>
          </a:blip>
          <a:srcRect/>
          <a:stretch/>
        </p:blipFill>
        <p:spPr>
          <a:xfrm>
            <a:off x="722100" y="4505180"/>
            <a:ext cx="1314950" cy="443600"/>
          </a:xfrm>
          <a:prstGeom prst="rect">
            <a:avLst/>
          </a:prstGeom>
          <a:noFill/>
          <a:ln>
            <a:noFill/>
          </a:ln>
        </p:spPr>
      </p:pic>
      <p:sp>
        <p:nvSpPr>
          <p:cNvPr id="94" name="Google Shape;94;p18"/>
          <p:cNvSpPr txBox="1">
            <a:spLocks noGrp="1"/>
          </p:cNvSpPr>
          <p:nvPr>
            <p:ph type="title"/>
          </p:nvPr>
        </p:nvSpPr>
        <p:spPr>
          <a:xfrm>
            <a:off x="5127525" y="267741"/>
            <a:ext cx="3577500" cy="1165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600"/>
              <a:buNone/>
            </a:pPr>
            <a:r>
              <a:rPr lang="en" sz="3000" b="1">
                <a:latin typeface="Arial"/>
                <a:ea typeface="Arial"/>
                <a:cs typeface="Arial"/>
                <a:sym typeface="Arial"/>
              </a:rPr>
              <a:t>GUIDE D’ORGANISATION </a:t>
            </a:r>
            <a:endParaRPr sz="3000" b="1">
              <a:latin typeface="Arial"/>
              <a:ea typeface="Arial"/>
              <a:cs typeface="Arial"/>
              <a:sym typeface="Arial"/>
            </a:endParaRPr>
          </a:p>
        </p:txBody>
      </p:sp>
      <p:pic>
        <p:nvPicPr>
          <p:cNvPr id="95" name="Google Shape;95;p18"/>
          <p:cNvPicPr preferRelativeResize="0"/>
          <p:nvPr/>
        </p:nvPicPr>
        <p:blipFill>
          <a:blip r:embed="rId7">
            <a:alphaModFix/>
          </a:blip>
          <a:stretch>
            <a:fillRect/>
          </a:stretch>
        </p:blipFill>
        <p:spPr>
          <a:xfrm>
            <a:off x="6840575" y="4522550"/>
            <a:ext cx="1185500" cy="58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503275"/>
            <a:ext cx="4741800" cy="6027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Choisir le type de goûter</a:t>
            </a:r>
            <a:endParaRPr>
              <a:solidFill>
                <a:schemeClr val="lt1"/>
              </a:solidFill>
            </a:endParaRPr>
          </a:p>
        </p:txBody>
      </p:sp>
      <p:sp>
        <p:nvSpPr>
          <p:cNvPr id="174" name="Google Shape;174;p26"/>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Café, thé, eau, viennoiserie, biscuits, chocolats! </a:t>
            </a:r>
            <a:endParaRPr/>
          </a:p>
          <a:p>
            <a:pPr marL="0" lvl="0" indent="0" algn="l" rtl="0">
              <a:lnSpc>
                <a:spcPct val="115000"/>
              </a:lnSpc>
              <a:spcBef>
                <a:spcPts val="1200"/>
              </a:spcBef>
              <a:spcAft>
                <a:spcPts val="0"/>
              </a:spcAft>
              <a:buSzPts val="1800"/>
              <a:buNone/>
            </a:pPr>
            <a:r>
              <a:rPr lang="en"/>
              <a:t>Café rencontre ou cocktail dînatoire, à vous de décider selon le budget!</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r>
              <a:rPr lang="en"/>
              <a:t>L,idéal </a:t>
            </a:r>
            <a:endParaRPr/>
          </a:p>
        </p:txBody>
      </p:sp>
      <p:pic>
        <p:nvPicPr>
          <p:cNvPr id="175" name="Google Shape;175;p26"/>
          <p:cNvPicPr preferRelativeResize="0"/>
          <p:nvPr/>
        </p:nvPicPr>
        <p:blipFill>
          <a:blip r:embed="rId3">
            <a:alphaModFix/>
          </a:blip>
          <a:stretch>
            <a:fillRect/>
          </a:stretch>
        </p:blipFill>
        <p:spPr>
          <a:xfrm>
            <a:off x="387000" y="2262125"/>
            <a:ext cx="2946750" cy="2593975"/>
          </a:xfrm>
          <a:prstGeom prst="rect">
            <a:avLst/>
          </a:prstGeom>
          <a:noFill/>
          <a:ln>
            <a:noFill/>
          </a:ln>
        </p:spPr>
      </p:pic>
      <p:sp>
        <p:nvSpPr>
          <p:cNvPr id="176" name="Google Shape;176;p26"/>
          <p:cNvSpPr txBox="1"/>
          <p:nvPr/>
        </p:nvSpPr>
        <p:spPr>
          <a:xfrm>
            <a:off x="3909300" y="3115150"/>
            <a:ext cx="4428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Une entente avec un fournisseur ou un donateur pourrait être très utile pour vos événements!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311700" y="525625"/>
            <a:ext cx="5986500" cy="5730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Déterminer les prix de présence</a:t>
            </a:r>
            <a:endParaRPr>
              <a:solidFill>
                <a:schemeClr val="lt1"/>
              </a:solidFill>
            </a:endParaRPr>
          </a:p>
        </p:txBody>
      </p:sp>
      <p:sp>
        <p:nvSpPr>
          <p:cNvPr id="182" name="Google Shape;182;p27"/>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dirty="0"/>
              <a:t>Les </a:t>
            </a:r>
            <a:r>
              <a:rPr lang="en" dirty="0" err="1"/>
              <a:t>cartes</a:t>
            </a:r>
            <a:r>
              <a:rPr lang="en" dirty="0"/>
              <a:t> </a:t>
            </a:r>
            <a:r>
              <a:rPr lang="en" dirty="0" err="1"/>
              <a:t>cadeau</a:t>
            </a:r>
            <a:r>
              <a:rPr lang="en" dirty="0"/>
              <a:t> </a:t>
            </a:r>
            <a:r>
              <a:rPr lang="en" dirty="0" err="1"/>
              <a:t>sont</a:t>
            </a:r>
            <a:r>
              <a:rPr lang="en" dirty="0"/>
              <a:t> </a:t>
            </a:r>
            <a:r>
              <a:rPr lang="en" dirty="0" err="1"/>
              <a:t>très</a:t>
            </a:r>
            <a:r>
              <a:rPr lang="en" dirty="0"/>
              <a:t> </a:t>
            </a:r>
            <a:r>
              <a:rPr lang="en" dirty="0" err="1"/>
              <a:t>appréciées</a:t>
            </a:r>
            <a:r>
              <a:rPr lang="en" dirty="0"/>
              <a:t> </a:t>
            </a:r>
            <a:r>
              <a:rPr lang="en" dirty="0" err="1"/>
              <a:t>selon</a:t>
            </a:r>
            <a:r>
              <a:rPr lang="en" dirty="0"/>
              <a:t> le budget!</a:t>
            </a:r>
            <a:endParaRPr dirty="0"/>
          </a:p>
        </p:txBody>
      </p:sp>
      <p:pic>
        <p:nvPicPr>
          <p:cNvPr id="183" name="Google Shape;183;p27"/>
          <p:cNvPicPr preferRelativeResize="0"/>
          <p:nvPr/>
        </p:nvPicPr>
        <p:blipFill>
          <a:blip r:embed="rId3">
            <a:alphaModFix/>
          </a:blip>
          <a:stretch>
            <a:fillRect/>
          </a:stretch>
        </p:blipFill>
        <p:spPr>
          <a:xfrm>
            <a:off x="582038" y="2691000"/>
            <a:ext cx="2657475" cy="1714500"/>
          </a:xfrm>
          <a:prstGeom prst="rect">
            <a:avLst/>
          </a:prstGeom>
          <a:noFill/>
          <a:ln>
            <a:noFill/>
          </a:ln>
        </p:spPr>
      </p:pic>
      <p:pic>
        <p:nvPicPr>
          <p:cNvPr id="3" name="Image 2">
            <a:extLst>
              <a:ext uri="{FF2B5EF4-FFF2-40B4-BE49-F238E27FC236}">
                <a16:creationId xmlns:a16="http://schemas.microsoft.com/office/drawing/2014/main" id="{FDC3A02B-74D1-8A4B-AEFC-2B3926C4B680}"/>
              </a:ext>
            </a:extLst>
          </p:cNvPr>
          <p:cNvPicPr>
            <a:picLocks noChangeAspect="1"/>
          </p:cNvPicPr>
          <p:nvPr/>
        </p:nvPicPr>
        <p:blipFill>
          <a:blip r:embed="rId4"/>
          <a:stretch>
            <a:fillRect/>
          </a:stretch>
        </p:blipFill>
        <p:spPr>
          <a:xfrm>
            <a:off x="3785062" y="1862398"/>
            <a:ext cx="3364229" cy="3364229"/>
          </a:xfrm>
          <a:prstGeom prst="rect">
            <a:avLst/>
          </a:prstGeom>
        </p:spPr>
      </p:pic>
      <p:sp>
        <p:nvSpPr>
          <p:cNvPr id="4" name="ZoneTexte 3">
            <a:extLst>
              <a:ext uri="{FF2B5EF4-FFF2-40B4-BE49-F238E27FC236}">
                <a16:creationId xmlns:a16="http://schemas.microsoft.com/office/drawing/2014/main" id="{34BF8CD3-2AA1-9943-996F-7BA7FF289048}"/>
              </a:ext>
            </a:extLst>
          </p:cNvPr>
          <p:cNvSpPr txBox="1"/>
          <p:nvPr/>
        </p:nvSpPr>
        <p:spPr>
          <a:xfrm>
            <a:off x="836815" y="2272145"/>
            <a:ext cx="1021433" cy="307777"/>
          </a:xfrm>
          <a:prstGeom prst="rect">
            <a:avLst/>
          </a:prstGeom>
          <a:noFill/>
        </p:spPr>
        <p:txBody>
          <a:bodyPr wrap="none" rtlCol="0">
            <a:spAutoFit/>
          </a:bodyPr>
          <a:lstStyle/>
          <a:p>
            <a:r>
              <a:rPr lang="fr-FR" dirty="0"/>
              <a:t>Exemples: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525625"/>
            <a:ext cx="5897100" cy="5805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dirty="0" err="1">
                <a:solidFill>
                  <a:schemeClr val="lt1"/>
                </a:solidFill>
              </a:rPr>
              <a:t>Rédiger</a:t>
            </a:r>
            <a:r>
              <a:rPr lang="en" dirty="0">
                <a:solidFill>
                  <a:schemeClr val="lt1"/>
                </a:solidFill>
              </a:rPr>
              <a:t> le </a:t>
            </a:r>
            <a:r>
              <a:rPr lang="en" dirty="0" err="1">
                <a:solidFill>
                  <a:schemeClr val="lt1"/>
                </a:solidFill>
              </a:rPr>
              <a:t>déroulement</a:t>
            </a:r>
            <a:r>
              <a:rPr lang="en" dirty="0">
                <a:solidFill>
                  <a:schemeClr val="lt1"/>
                </a:solidFill>
              </a:rPr>
              <a:t> </a:t>
            </a:r>
            <a:r>
              <a:rPr lang="en" dirty="0" err="1">
                <a:solidFill>
                  <a:schemeClr val="lt1"/>
                </a:solidFill>
              </a:rPr>
              <a:t>détaillé</a:t>
            </a:r>
            <a:endParaRPr dirty="0">
              <a:solidFill>
                <a:schemeClr val="lt1"/>
              </a:solidFill>
            </a:endParaRPr>
          </a:p>
        </p:txBody>
      </p:sp>
      <p:sp>
        <p:nvSpPr>
          <p:cNvPr id="189" name="Google Shape;189;p28"/>
          <p:cNvSpPr txBox="1">
            <a:spLocks noGrp="1"/>
          </p:cNvSpPr>
          <p:nvPr>
            <p:ph type="body" idx="1"/>
          </p:nvPr>
        </p:nvSpPr>
        <p:spPr>
          <a:xfrm>
            <a:off x="311700" y="1468825"/>
            <a:ext cx="8520600" cy="3355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1400" dirty="0">
                <a:solidFill>
                  <a:srgbClr val="444746"/>
                </a:solidFill>
                <a:highlight>
                  <a:srgbClr val="FFFFFF"/>
                </a:highlight>
                <a:latin typeface="Roboto"/>
                <a:ea typeface="Roboto"/>
                <a:cs typeface="Roboto"/>
                <a:sym typeface="Roboto"/>
              </a:rPr>
              <a:t>Un </a:t>
            </a:r>
            <a:r>
              <a:rPr lang="en" sz="1400" dirty="0" err="1">
                <a:solidFill>
                  <a:srgbClr val="444746"/>
                </a:solidFill>
                <a:highlight>
                  <a:srgbClr val="FFFFFF"/>
                </a:highlight>
                <a:latin typeface="Roboto"/>
                <a:ea typeface="Roboto"/>
                <a:cs typeface="Roboto"/>
                <a:sym typeface="Roboto"/>
              </a:rPr>
              <a:t>scénario</a:t>
            </a:r>
            <a:r>
              <a:rPr lang="en" sz="1400" dirty="0">
                <a:solidFill>
                  <a:srgbClr val="444746"/>
                </a:solidFill>
                <a:highlight>
                  <a:srgbClr val="FFFFFF"/>
                </a:highlight>
                <a:latin typeface="Roboto"/>
                <a:ea typeface="Roboto"/>
                <a:cs typeface="Roboto"/>
                <a:sym typeface="Roboto"/>
              </a:rPr>
              <a:t> de </a:t>
            </a:r>
            <a:r>
              <a:rPr lang="en" sz="1400" dirty="0" err="1">
                <a:solidFill>
                  <a:srgbClr val="444746"/>
                </a:solidFill>
                <a:highlight>
                  <a:srgbClr val="FFFFFF"/>
                </a:highlight>
                <a:latin typeface="Roboto"/>
                <a:ea typeface="Roboto"/>
                <a:cs typeface="Roboto"/>
                <a:sym typeface="Roboto"/>
              </a:rPr>
              <a:t>déroulement</a:t>
            </a:r>
            <a:r>
              <a:rPr lang="en" sz="1400" dirty="0">
                <a:solidFill>
                  <a:srgbClr val="444746"/>
                </a:solidFill>
                <a:highlight>
                  <a:srgbClr val="FFFFFF"/>
                </a:highlight>
                <a:latin typeface="Roboto"/>
                <a:ea typeface="Roboto"/>
                <a:cs typeface="Roboto"/>
                <a:sym typeface="Roboto"/>
              </a:rPr>
              <a:t> de </a:t>
            </a:r>
            <a:r>
              <a:rPr lang="en" sz="1400" dirty="0" err="1">
                <a:solidFill>
                  <a:srgbClr val="444746"/>
                </a:solidFill>
                <a:highlight>
                  <a:srgbClr val="FFFFFF"/>
                </a:highlight>
                <a:latin typeface="Roboto"/>
                <a:ea typeface="Roboto"/>
                <a:cs typeface="Roboto"/>
                <a:sym typeface="Roboto"/>
              </a:rPr>
              <a:t>l’événement</a:t>
            </a:r>
            <a:r>
              <a:rPr lang="en" sz="1400" dirty="0">
                <a:solidFill>
                  <a:srgbClr val="444746"/>
                </a:solidFill>
                <a:highlight>
                  <a:srgbClr val="FFFFFF"/>
                </a:highlight>
                <a:latin typeface="Roboto"/>
                <a:ea typeface="Roboto"/>
                <a:cs typeface="Roboto"/>
                <a:sym typeface="Roboto"/>
              </a:rPr>
              <a:t> </a:t>
            </a:r>
            <a:r>
              <a:rPr lang="en" sz="1400" dirty="0" err="1">
                <a:solidFill>
                  <a:srgbClr val="444746"/>
                </a:solidFill>
                <a:highlight>
                  <a:srgbClr val="FFFFFF"/>
                </a:highlight>
                <a:latin typeface="Roboto"/>
                <a:ea typeface="Roboto"/>
                <a:cs typeface="Roboto"/>
                <a:sym typeface="Roboto"/>
              </a:rPr>
              <a:t>est</a:t>
            </a:r>
            <a:r>
              <a:rPr lang="en" sz="1400" dirty="0">
                <a:solidFill>
                  <a:srgbClr val="444746"/>
                </a:solidFill>
                <a:highlight>
                  <a:srgbClr val="FFFFFF"/>
                </a:highlight>
                <a:latin typeface="Roboto"/>
                <a:ea typeface="Roboto"/>
                <a:cs typeface="Roboto"/>
                <a:sym typeface="Roboto"/>
              </a:rPr>
              <a:t> </a:t>
            </a:r>
            <a:r>
              <a:rPr lang="en" sz="1400" dirty="0" err="1">
                <a:solidFill>
                  <a:srgbClr val="444746"/>
                </a:solidFill>
                <a:highlight>
                  <a:srgbClr val="FFFFFF"/>
                </a:highlight>
                <a:latin typeface="Roboto"/>
                <a:ea typeface="Roboto"/>
                <a:cs typeface="Roboto"/>
                <a:sym typeface="Roboto"/>
              </a:rPr>
              <a:t>nécessaire</a:t>
            </a:r>
            <a:r>
              <a:rPr lang="en" sz="1400" dirty="0">
                <a:solidFill>
                  <a:srgbClr val="444746"/>
                </a:solidFill>
                <a:highlight>
                  <a:srgbClr val="FFFFFF"/>
                </a:highlight>
                <a:latin typeface="Roboto"/>
                <a:ea typeface="Roboto"/>
                <a:cs typeface="Roboto"/>
                <a:sym typeface="Roboto"/>
              </a:rPr>
              <a:t> pour </a:t>
            </a:r>
            <a:r>
              <a:rPr lang="en" sz="1400" dirty="0" err="1">
                <a:solidFill>
                  <a:srgbClr val="444746"/>
                </a:solidFill>
                <a:highlight>
                  <a:srgbClr val="FFFFFF"/>
                </a:highlight>
                <a:latin typeface="Roboto"/>
                <a:ea typeface="Roboto"/>
                <a:cs typeface="Roboto"/>
                <a:sym typeface="Roboto"/>
              </a:rPr>
              <a:t>bien</a:t>
            </a:r>
            <a:r>
              <a:rPr lang="en" sz="1400" dirty="0">
                <a:solidFill>
                  <a:srgbClr val="444746"/>
                </a:solidFill>
                <a:highlight>
                  <a:srgbClr val="FFFFFF"/>
                </a:highlight>
                <a:latin typeface="Roboto"/>
                <a:ea typeface="Roboto"/>
                <a:cs typeface="Roboto"/>
                <a:sym typeface="Roboto"/>
              </a:rPr>
              <a:t> le structurer et </a:t>
            </a:r>
            <a:r>
              <a:rPr lang="en" sz="1400" dirty="0" err="1">
                <a:solidFill>
                  <a:srgbClr val="444746"/>
                </a:solidFill>
                <a:highlight>
                  <a:srgbClr val="FFFFFF"/>
                </a:highlight>
                <a:latin typeface="Roboto"/>
                <a:ea typeface="Roboto"/>
                <a:cs typeface="Roboto"/>
                <a:sym typeface="Roboto"/>
              </a:rPr>
              <a:t>éviter</a:t>
            </a:r>
            <a:r>
              <a:rPr lang="en" sz="1400" dirty="0">
                <a:solidFill>
                  <a:srgbClr val="444746"/>
                </a:solidFill>
                <a:highlight>
                  <a:srgbClr val="FFFFFF"/>
                </a:highlight>
                <a:latin typeface="Roboto"/>
                <a:ea typeface="Roboto"/>
                <a:cs typeface="Roboto"/>
                <a:sym typeface="Roboto"/>
              </a:rPr>
              <a:t> des </a:t>
            </a:r>
            <a:r>
              <a:rPr lang="en" sz="1400" dirty="0" err="1">
                <a:solidFill>
                  <a:srgbClr val="444746"/>
                </a:solidFill>
                <a:highlight>
                  <a:srgbClr val="FFFFFF"/>
                </a:highlight>
                <a:latin typeface="Roboto"/>
                <a:ea typeface="Roboto"/>
                <a:cs typeface="Roboto"/>
                <a:sym typeface="Roboto"/>
              </a:rPr>
              <a:t>embûches</a:t>
            </a:r>
            <a:r>
              <a:rPr lang="en" sz="1400" dirty="0">
                <a:solidFill>
                  <a:srgbClr val="444746"/>
                </a:solidFill>
                <a:highlight>
                  <a:srgbClr val="FFFFFF"/>
                </a:highlight>
                <a:latin typeface="Roboto"/>
                <a:ea typeface="Roboto"/>
                <a:cs typeface="Roboto"/>
                <a:sym typeface="Roboto"/>
              </a:rPr>
              <a:t>. </a:t>
            </a:r>
            <a:r>
              <a:rPr lang="en" sz="1400" dirty="0" err="1">
                <a:solidFill>
                  <a:srgbClr val="444746"/>
                </a:solidFill>
                <a:highlight>
                  <a:srgbClr val="FFFFFF"/>
                </a:highlight>
                <a:latin typeface="Roboto"/>
                <a:ea typeface="Roboto"/>
                <a:cs typeface="Roboto"/>
                <a:sym typeface="Roboto"/>
              </a:rPr>
              <a:t>Examinez</a:t>
            </a:r>
            <a:r>
              <a:rPr lang="en" sz="1400" dirty="0">
                <a:solidFill>
                  <a:srgbClr val="444746"/>
                </a:solidFill>
                <a:highlight>
                  <a:srgbClr val="FFFFFF"/>
                </a:highlight>
                <a:latin typeface="Roboto"/>
                <a:ea typeface="Roboto"/>
                <a:cs typeface="Roboto"/>
                <a:sym typeface="Roboto"/>
              </a:rPr>
              <a:t> </a:t>
            </a:r>
            <a:r>
              <a:rPr lang="en" sz="1400" dirty="0" err="1">
                <a:solidFill>
                  <a:srgbClr val="444746"/>
                </a:solidFill>
                <a:highlight>
                  <a:srgbClr val="FFFFFF"/>
                </a:highlight>
                <a:latin typeface="Roboto"/>
                <a:ea typeface="Roboto"/>
                <a:cs typeface="Roboto"/>
                <a:sym typeface="Roboto"/>
              </a:rPr>
              <a:t>l’exemple</a:t>
            </a:r>
            <a:r>
              <a:rPr lang="en" sz="1400" dirty="0">
                <a:solidFill>
                  <a:srgbClr val="444746"/>
                </a:solidFill>
                <a:highlight>
                  <a:srgbClr val="FFFFFF"/>
                </a:highlight>
                <a:latin typeface="Roboto"/>
                <a:ea typeface="Roboto"/>
                <a:cs typeface="Roboto"/>
                <a:sym typeface="Roboto"/>
              </a:rPr>
              <a:t> sur la page </a:t>
            </a:r>
            <a:r>
              <a:rPr lang="en" sz="1400" dirty="0" err="1">
                <a:solidFill>
                  <a:srgbClr val="444746"/>
                </a:solidFill>
                <a:highlight>
                  <a:srgbClr val="FFFFFF"/>
                </a:highlight>
                <a:latin typeface="Roboto"/>
                <a:ea typeface="Roboto"/>
                <a:cs typeface="Roboto"/>
                <a:sym typeface="Roboto"/>
              </a:rPr>
              <a:t>suivante</a:t>
            </a:r>
            <a:r>
              <a:rPr lang="en" sz="1400" dirty="0">
                <a:solidFill>
                  <a:srgbClr val="444746"/>
                </a:solidFill>
                <a:highlight>
                  <a:srgbClr val="FFFFFF"/>
                </a:highlight>
                <a:latin typeface="Roboto"/>
                <a:ea typeface="Roboto"/>
                <a:cs typeface="Roboto"/>
                <a:sym typeface="Roboto"/>
              </a:rPr>
              <a:t>:</a:t>
            </a:r>
            <a:endParaRPr dirty="0"/>
          </a:p>
        </p:txBody>
      </p:sp>
      <p:pic>
        <p:nvPicPr>
          <p:cNvPr id="190" name="Google Shape;190;p28"/>
          <p:cNvPicPr preferRelativeResize="0"/>
          <p:nvPr/>
        </p:nvPicPr>
        <p:blipFill>
          <a:blip r:embed="rId3">
            <a:alphaModFix/>
          </a:blip>
          <a:stretch>
            <a:fillRect/>
          </a:stretch>
        </p:blipFill>
        <p:spPr>
          <a:xfrm>
            <a:off x="467444" y="2715675"/>
            <a:ext cx="2520051" cy="2008850"/>
          </a:xfrm>
          <a:prstGeom prst="rect">
            <a:avLst/>
          </a:prstGeom>
          <a:noFill/>
          <a:ln>
            <a:noFill/>
          </a:ln>
        </p:spPr>
      </p:pic>
      <p:sp>
        <p:nvSpPr>
          <p:cNvPr id="191" name="Google Shape;191;p28"/>
          <p:cNvSpPr txBox="1"/>
          <p:nvPr/>
        </p:nvSpPr>
        <p:spPr>
          <a:xfrm>
            <a:off x="3321625" y="2756975"/>
            <a:ext cx="3887700" cy="1693200"/>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Note: Lors de l’événement, une personne de l’équipe doit être désignée comme responsable du déroulement. </a:t>
            </a:r>
            <a:endParaRPr/>
          </a:p>
          <a:p>
            <a:pPr marL="0" lvl="0" indent="0" algn="l" rtl="0">
              <a:spcBef>
                <a:spcPts val="0"/>
              </a:spcBef>
              <a:spcAft>
                <a:spcPts val="0"/>
              </a:spcAft>
              <a:buNone/>
            </a:pPr>
            <a:r>
              <a:rPr lang="en"/>
              <a:t>C’est cette personne </a:t>
            </a:r>
            <a:r>
              <a:rPr lang="en">
                <a:solidFill>
                  <a:srgbClr val="444746"/>
                </a:solidFill>
                <a:highlight>
                  <a:srgbClr val="FFFFFF"/>
                </a:highlight>
                <a:latin typeface="Roboto"/>
                <a:ea typeface="Roboto"/>
                <a:cs typeface="Roboto"/>
                <a:sym typeface="Roboto"/>
              </a:rPr>
              <a:t>qui voit au respect des différentes étapes du scénario, autant du point de vue de l'objectif que du temps alloué à chaque étape</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90;p28">
            <a:extLst>
              <a:ext uri="{FF2B5EF4-FFF2-40B4-BE49-F238E27FC236}">
                <a16:creationId xmlns:a16="http://schemas.microsoft.com/office/drawing/2014/main" id="{633FF572-6C0B-184F-AF5C-8BCB5F608ABA}"/>
              </a:ext>
            </a:extLst>
          </p:cNvPr>
          <p:cNvPicPr preferRelativeResize="0"/>
          <p:nvPr/>
        </p:nvPicPr>
        <p:blipFill>
          <a:blip r:embed="rId2">
            <a:alphaModFix/>
          </a:blip>
          <a:stretch>
            <a:fillRect/>
          </a:stretch>
        </p:blipFill>
        <p:spPr>
          <a:xfrm>
            <a:off x="467444" y="2715675"/>
            <a:ext cx="2520051" cy="2008850"/>
          </a:xfrm>
          <a:prstGeom prst="rect">
            <a:avLst/>
          </a:prstGeom>
          <a:noFill/>
          <a:ln>
            <a:noFill/>
          </a:ln>
        </p:spPr>
      </p:pic>
      <p:graphicFrame>
        <p:nvGraphicFramePr>
          <p:cNvPr id="5" name="Tableau 4">
            <a:extLst>
              <a:ext uri="{FF2B5EF4-FFF2-40B4-BE49-F238E27FC236}">
                <a16:creationId xmlns:a16="http://schemas.microsoft.com/office/drawing/2014/main" id="{663EE484-E4E7-9C45-8565-1E0B9125929A}"/>
              </a:ext>
            </a:extLst>
          </p:cNvPr>
          <p:cNvGraphicFramePr>
            <a:graphicFrameLocks noGrp="1"/>
          </p:cNvGraphicFramePr>
          <p:nvPr>
            <p:extLst>
              <p:ext uri="{D42A27DB-BD31-4B8C-83A1-F6EECF244321}">
                <p14:modId xmlns:p14="http://schemas.microsoft.com/office/powerpoint/2010/main" val="157783805"/>
              </p:ext>
            </p:extLst>
          </p:nvPr>
        </p:nvGraphicFramePr>
        <p:xfrm>
          <a:off x="3467178" y="88669"/>
          <a:ext cx="4440997" cy="4699462"/>
        </p:xfrm>
        <a:graphic>
          <a:graphicData uri="http://schemas.openxmlformats.org/drawingml/2006/table">
            <a:tbl>
              <a:tblPr/>
              <a:tblGrid>
                <a:gridCol w="477303">
                  <a:extLst>
                    <a:ext uri="{9D8B030D-6E8A-4147-A177-3AD203B41FA5}">
                      <a16:colId xmlns:a16="http://schemas.microsoft.com/office/drawing/2014/main" val="3290868154"/>
                    </a:ext>
                  </a:extLst>
                </a:gridCol>
                <a:gridCol w="477303">
                  <a:extLst>
                    <a:ext uri="{9D8B030D-6E8A-4147-A177-3AD203B41FA5}">
                      <a16:colId xmlns:a16="http://schemas.microsoft.com/office/drawing/2014/main" val="3558324538"/>
                    </a:ext>
                  </a:extLst>
                </a:gridCol>
                <a:gridCol w="1258975">
                  <a:extLst>
                    <a:ext uri="{9D8B030D-6E8A-4147-A177-3AD203B41FA5}">
                      <a16:colId xmlns:a16="http://schemas.microsoft.com/office/drawing/2014/main" val="1614904079"/>
                    </a:ext>
                  </a:extLst>
                </a:gridCol>
                <a:gridCol w="747084">
                  <a:extLst>
                    <a:ext uri="{9D8B030D-6E8A-4147-A177-3AD203B41FA5}">
                      <a16:colId xmlns:a16="http://schemas.microsoft.com/office/drawing/2014/main" val="2868039430"/>
                    </a:ext>
                  </a:extLst>
                </a:gridCol>
                <a:gridCol w="629487">
                  <a:extLst>
                    <a:ext uri="{9D8B030D-6E8A-4147-A177-3AD203B41FA5}">
                      <a16:colId xmlns:a16="http://schemas.microsoft.com/office/drawing/2014/main" val="2651448515"/>
                    </a:ext>
                  </a:extLst>
                </a:gridCol>
                <a:gridCol w="850845">
                  <a:extLst>
                    <a:ext uri="{9D8B030D-6E8A-4147-A177-3AD203B41FA5}">
                      <a16:colId xmlns:a16="http://schemas.microsoft.com/office/drawing/2014/main" val="399199028"/>
                    </a:ext>
                  </a:extLst>
                </a:gridCol>
              </a:tblGrid>
              <a:tr h="137728">
                <a:tc>
                  <a:txBody>
                    <a:bodyPr/>
                    <a:lstStyle/>
                    <a:p>
                      <a:pPr algn="ctr" rtl="0" fontAlgn="ctr"/>
                      <a:r>
                        <a:rPr lang="fr-CA" sz="700" b="1" dirty="0">
                          <a:solidFill>
                            <a:schemeClr val="bg2"/>
                          </a:solidFill>
                          <a:effectLst/>
                          <a:latin typeface="+mn-lt"/>
                        </a:rPr>
                        <a:t>Heure</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1" dirty="0">
                          <a:solidFill>
                            <a:schemeClr val="bg2"/>
                          </a:solidFill>
                          <a:effectLst/>
                          <a:latin typeface="+mn-lt"/>
                        </a:rPr>
                        <a:t>Durée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1" dirty="0">
                          <a:solidFill>
                            <a:schemeClr val="bg2"/>
                          </a:solidFill>
                          <a:effectLst/>
                          <a:latin typeface="+mn-lt"/>
                        </a:rPr>
                        <a:t>Action</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1">
                          <a:solidFill>
                            <a:schemeClr val="bg2"/>
                          </a:solidFill>
                          <a:effectLst/>
                          <a:latin typeface="+mn-lt"/>
                        </a:rPr>
                        <a:t>Qui?</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1">
                          <a:solidFill>
                            <a:schemeClr val="bg2"/>
                          </a:solidFill>
                          <a:effectLst/>
                          <a:latin typeface="+mn-lt"/>
                        </a:rPr>
                        <a:t>Audio</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1">
                          <a:solidFill>
                            <a:schemeClr val="bg2"/>
                          </a:solidFill>
                          <a:effectLst/>
                          <a:latin typeface="+mn-lt"/>
                        </a:rPr>
                        <a:t>Visuel</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49378216"/>
                  </a:ext>
                </a:extLst>
              </a:tr>
              <a:tr h="137728">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97389537"/>
                  </a:ext>
                </a:extLst>
              </a:tr>
              <a:tr h="137728">
                <a:tc>
                  <a:txBody>
                    <a:bodyPr/>
                    <a:lstStyle/>
                    <a:p>
                      <a:pPr algn="ctr" rtl="0" fontAlgn="ctr"/>
                      <a:r>
                        <a:rPr lang="fr-CA" sz="700" b="0">
                          <a:solidFill>
                            <a:schemeClr val="bg2"/>
                          </a:solidFill>
                          <a:effectLst/>
                          <a:latin typeface="+mn-lt"/>
                        </a:rPr>
                        <a:t>13:00</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30'</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dirty="0">
                          <a:solidFill>
                            <a:schemeClr val="bg2"/>
                          </a:solidFill>
                          <a:effectLst/>
                          <a:latin typeface="+mn-lt"/>
                        </a:rPr>
                        <a:t>Arrivée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55275191"/>
                  </a:ext>
                </a:extLst>
              </a:tr>
              <a:tr h="137728">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dirty="0">
                          <a:solidFill>
                            <a:schemeClr val="bg2"/>
                          </a:solidFill>
                          <a:effectLst/>
                          <a:latin typeface="+mn-lt"/>
                        </a:rPr>
                        <a:t>Aménagement salle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703113"/>
                  </a:ext>
                </a:extLst>
              </a:tr>
              <a:tr h="254590">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dirty="0">
                          <a:solidFill>
                            <a:schemeClr val="bg2"/>
                          </a:solidFill>
                          <a:effectLst/>
                          <a:latin typeface="+mn-lt"/>
                        </a:rPr>
                        <a:t>Test micros et projection vidéo</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012249"/>
                  </a:ext>
                </a:extLst>
              </a:tr>
              <a:tr h="137728">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dirty="0">
                          <a:solidFill>
                            <a:schemeClr val="bg2"/>
                          </a:solidFill>
                          <a:effectLst/>
                          <a:latin typeface="+mn-lt"/>
                        </a:rPr>
                        <a:t>Accueil</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28521252"/>
                  </a:ext>
                </a:extLst>
              </a:tr>
              <a:tr h="371449">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dirty="0">
                          <a:solidFill>
                            <a:schemeClr val="bg2"/>
                          </a:solidFill>
                          <a:effectLst/>
                          <a:latin typeface="+mn-lt"/>
                        </a:rPr>
                        <a:t>Remise formulaire consentement audio et questionnaire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15213091"/>
                  </a:ext>
                </a:extLst>
              </a:tr>
              <a:tr h="371449">
                <a:tc>
                  <a:txBody>
                    <a:bodyPr/>
                    <a:lstStyle/>
                    <a:p>
                      <a:pPr algn="ctr" rtl="0" fontAlgn="ctr"/>
                      <a:r>
                        <a:rPr lang="fr-CA" sz="700" b="0">
                          <a:solidFill>
                            <a:schemeClr val="bg2"/>
                          </a:solidFill>
                          <a:effectLst/>
                          <a:latin typeface="+mn-lt"/>
                        </a:rPr>
                        <a:t>13:55</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Projection vidéo Quartier Innovant</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Musique de la vidéo</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Vidéo</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38823590"/>
                  </a:ext>
                </a:extLst>
              </a:tr>
              <a:tr h="254590">
                <a:tc>
                  <a:txBody>
                    <a:bodyPr/>
                    <a:lstStyle/>
                    <a:p>
                      <a:pPr algn="ctr" rtl="0" fontAlgn="ctr"/>
                      <a:r>
                        <a:rPr lang="fr-CA" sz="700" b="0">
                          <a:solidFill>
                            <a:schemeClr val="bg2"/>
                          </a:solidFill>
                          <a:effectLst/>
                          <a:latin typeface="+mn-lt"/>
                        </a:rPr>
                        <a:t>14:00</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Formulaire de consentement</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fr-CA" sz="700" dirty="0">
                          <a:solidFill>
                            <a:schemeClr val="bg2"/>
                          </a:solidFill>
                          <a:effectLst/>
                          <a:latin typeface="+mn-lt"/>
                        </a:rPr>
                        <a:t>Ana </a:t>
                      </a:r>
                      <a:r>
                        <a:rPr lang="fr-CA" sz="700" dirty="0" err="1">
                          <a:solidFill>
                            <a:schemeClr val="bg2"/>
                          </a:solidFill>
                          <a:effectLst/>
                          <a:latin typeface="+mn-lt"/>
                        </a:rPr>
                        <a:t>Inés</a:t>
                      </a:r>
                      <a:r>
                        <a:rPr lang="fr-CA" sz="700" dirty="0">
                          <a:solidFill>
                            <a:schemeClr val="bg2"/>
                          </a:solidFill>
                          <a:effectLst/>
                          <a:latin typeface="+mn-lt"/>
                        </a:rPr>
                        <a:t> </a:t>
                      </a:r>
                      <a:r>
                        <a:rPr lang="fr-CA" sz="700" dirty="0" err="1">
                          <a:solidFill>
                            <a:schemeClr val="bg2"/>
                          </a:solidFill>
                          <a:effectLst/>
                          <a:latin typeface="+mn-lt"/>
                        </a:rPr>
                        <a:t>Ansaldo</a:t>
                      </a:r>
                      <a:endParaRPr lang="fr-CA" sz="700" dirty="0">
                        <a:solidFill>
                          <a:schemeClr val="bg2"/>
                        </a:solidFill>
                        <a:effectLst/>
                        <a:latin typeface="+mn-lt"/>
                      </a:endParaRPr>
                    </a:p>
                  </a:txBody>
                  <a:tcPr marL="10325" marR="10325" marT="6884" marB="688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b="0">
                          <a:solidFill>
                            <a:schemeClr val="bg2"/>
                          </a:solidFill>
                          <a:effectLst/>
                          <a:latin typeface="+mn-lt"/>
                        </a:rPr>
                        <a:t>Micro 1</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Formulaire de consentement</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3311732"/>
                  </a:ext>
                </a:extLst>
              </a:tr>
              <a:tr h="371449">
                <a:tc>
                  <a:txBody>
                    <a:bodyPr/>
                    <a:lstStyle/>
                    <a:p>
                      <a:pPr algn="ctr" rtl="0" fontAlgn="ctr"/>
                      <a:r>
                        <a:rPr lang="fr-CA" sz="700" b="0">
                          <a:solidFill>
                            <a:schemeClr val="bg2"/>
                          </a:solidFill>
                          <a:effectLst/>
                          <a:latin typeface="+mn-lt"/>
                        </a:rPr>
                        <a:t>14:15</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Questionnaire pré recherche et intro conférencière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fr-CA" sz="700" dirty="0">
                          <a:solidFill>
                            <a:schemeClr val="bg2"/>
                          </a:solidFill>
                          <a:effectLst/>
                          <a:latin typeface="+mn-lt"/>
                        </a:rPr>
                        <a:t>Ana </a:t>
                      </a:r>
                      <a:r>
                        <a:rPr lang="fr-CA" sz="700" dirty="0" err="1">
                          <a:solidFill>
                            <a:schemeClr val="bg2"/>
                          </a:solidFill>
                          <a:effectLst/>
                          <a:latin typeface="+mn-lt"/>
                        </a:rPr>
                        <a:t>Inés</a:t>
                      </a:r>
                      <a:r>
                        <a:rPr lang="fr-CA" sz="700" dirty="0">
                          <a:solidFill>
                            <a:schemeClr val="bg2"/>
                          </a:solidFill>
                          <a:effectLst/>
                          <a:latin typeface="+mn-lt"/>
                        </a:rPr>
                        <a:t> </a:t>
                      </a:r>
                      <a:r>
                        <a:rPr lang="fr-CA" sz="700" dirty="0" err="1">
                          <a:solidFill>
                            <a:schemeClr val="bg2"/>
                          </a:solidFill>
                          <a:effectLst/>
                          <a:latin typeface="+mn-lt"/>
                        </a:rPr>
                        <a:t>Ansaldo</a:t>
                      </a:r>
                      <a:endParaRPr lang="fr-CA" sz="700" dirty="0">
                        <a:solidFill>
                          <a:schemeClr val="bg2"/>
                        </a:solidFill>
                        <a:effectLst/>
                        <a:latin typeface="+mn-lt"/>
                      </a:endParaRPr>
                    </a:p>
                  </a:txBody>
                  <a:tcPr marL="10325" marR="10325" marT="6884" marB="688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b="0">
                          <a:solidFill>
                            <a:schemeClr val="bg2"/>
                          </a:solidFill>
                          <a:effectLst/>
                          <a:latin typeface="+mn-lt"/>
                        </a:rPr>
                        <a:t>Micro 1</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Logos sur écran</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02723667"/>
                  </a:ext>
                </a:extLst>
              </a:tr>
              <a:tr h="254590">
                <a:tc>
                  <a:txBody>
                    <a:bodyPr/>
                    <a:lstStyle/>
                    <a:p>
                      <a:pPr algn="ctr" rtl="0" fontAlgn="ctr"/>
                      <a:r>
                        <a:rPr lang="fr-CA" sz="700" b="0">
                          <a:solidFill>
                            <a:schemeClr val="bg2"/>
                          </a:solidFill>
                          <a:effectLst/>
                          <a:latin typeface="+mn-lt"/>
                        </a:rPr>
                        <a:t>14:30</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Conférence </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fr-CA" sz="700" dirty="0">
                          <a:solidFill>
                            <a:schemeClr val="bg2"/>
                          </a:solidFill>
                          <a:effectLst/>
                          <a:latin typeface="+mn-lt"/>
                        </a:rPr>
                        <a:t>Adriana </a:t>
                      </a:r>
                      <a:r>
                        <a:rPr lang="fr-CA" sz="700" dirty="0" err="1">
                          <a:solidFill>
                            <a:schemeClr val="bg2"/>
                          </a:solidFill>
                          <a:effectLst/>
                          <a:latin typeface="+mn-lt"/>
                        </a:rPr>
                        <a:t>Lacerda</a:t>
                      </a:r>
                      <a:endParaRPr lang="fr-CA" sz="700" dirty="0">
                        <a:solidFill>
                          <a:schemeClr val="bg2"/>
                        </a:solidFill>
                        <a:effectLst/>
                        <a:latin typeface="+mn-lt"/>
                      </a:endParaRPr>
                    </a:p>
                  </a:txBody>
                  <a:tcPr marL="10325" marR="10325" marT="6884" marB="688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b="0" dirty="0">
                          <a:solidFill>
                            <a:schemeClr val="bg2"/>
                          </a:solidFill>
                          <a:effectLst/>
                          <a:latin typeface="+mn-lt"/>
                        </a:rPr>
                        <a:t>Micro 2</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PowerPoint</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43805168"/>
                  </a:ext>
                </a:extLst>
              </a:tr>
              <a:tr h="371449">
                <a:tc>
                  <a:txBody>
                    <a:bodyPr/>
                    <a:lstStyle/>
                    <a:p>
                      <a:pPr algn="ctr" rtl="0" fontAlgn="ctr"/>
                      <a:r>
                        <a:rPr lang="fr-CA" sz="700" b="0">
                          <a:solidFill>
                            <a:schemeClr val="bg2"/>
                          </a:solidFill>
                          <a:effectLst/>
                          <a:latin typeface="+mn-lt"/>
                        </a:rPr>
                        <a:t>14:45</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Adriana introduit Jean-Pierre Conférence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r>
                        <a:rPr lang="fr-CA" sz="700" b="0" dirty="0">
                          <a:solidFill>
                            <a:schemeClr val="bg2"/>
                          </a:solidFill>
                          <a:effectLst/>
                          <a:latin typeface="+mn-lt"/>
                        </a:rPr>
                        <a:t>Jean-Pierre Gagné</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Micro 1</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PowerPoint</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83382796"/>
                  </a:ext>
                </a:extLst>
              </a:tr>
              <a:tr h="254590">
                <a:tc>
                  <a:txBody>
                    <a:bodyPr/>
                    <a:lstStyle/>
                    <a:p>
                      <a:pPr algn="ctr" rtl="0" fontAlgn="ctr"/>
                      <a:r>
                        <a:rPr lang="fr-CA" sz="700" b="0">
                          <a:solidFill>
                            <a:schemeClr val="bg2"/>
                          </a:solidFill>
                          <a:effectLst/>
                          <a:latin typeface="+mn-lt"/>
                        </a:rPr>
                        <a:t>15:00</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Pause Café Discussions </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Logos sur écran</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89250641"/>
                  </a:ext>
                </a:extLst>
              </a:tr>
              <a:tr h="371449">
                <a:tc>
                  <a:txBody>
                    <a:bodyPr/>
                    <a:lstStyle/>
                    <a:p>
                      <a:pPr algn="ctr" rtl="0" fontAlgn="ctr"/>
                      <a:r>
                        <a:rPr lang="fr-CA" sz="700" b="0">
                          <a:solidFill>
                            <a:schemeClr val="bg2"/>
                          </a:solidFill>
                          <a:effectLst/>
                          <a:latin typeface="+mn-lt"/>
                        </a:rPr>
                        <a:t>15:15</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10'</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Projection vidéos</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r>
                        <a:rPr lang="fr-CA" sz="700" dirty="0">
                          <a:solidFill>
                            <a:schemeClr val="bg2"/>
                          </a:solidFill>
                          <a:effectLst/>
                          <a:latin typeface="+mn-lt"/>
                        </a:rPr>
                        <a:t>Adriana </a:t>
                      </a:r>
                      <a:r>
                        <a:rPr lang="fr-CA" sz="700" dirty="0" err="1">
                          <a:solidFill>
                            <a:schemeClr val="bg2"/>
                          </a:solidFill>
                          <a:effectLst/>
                          <a:latin typeface="+mn-lt"/>
                        </a:rPr>
                        <a:t>Lacerda</a:t>
                      </a: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b="0" dirty="0">
                          <a:solidFill>
                            <a:schemeClr val="bg2"/>
                          </a:solidFill>
                          <a:effectLst/>
                          <a:latin typeface="+mn-lt"/>
                        </a:rPr>
                        <a:t>Audio des vidéos et micro 2</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Vidéos</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68297091"/>
                  </a:ext>
                </a:extLst>
              </a:tr>
              <a:tr h="488309">
                <a:tc>
                  <a:txBody>
                    <a:bodyPr/>
                    <a:lstStyle/>
                    <a:p>
                      <a:pPr algn="ctr" rtl="0" fontAlgn="ctr"/>
                      <a:r>
                        <a:rPr lang="fr-CA" sz="700" b="0">
                          <a:solidFill>
                            <a:schemeClr val="bg2"/>
                          </a:solidFill>
                          <a:effectLst/>
                          <a:latin typeface="+mn-lt"/>
                        </a:rPr>
                        <a:t>15:25</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Période questions</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r>
                        <a:rPr lang="fr-CA" sz="700" b="0" dirty="0">
                          <a:solidFill>
                            <a:schemeClr val="bg2"/>
                          </a:solidFill>
                          <a:effectLst/>
                          <a:latin typeface="+mn-lt"/>
                        </a:rPr>
                        <a:t>Adriana </a:t>
                      </a:r>
                      <a:r>
                        <a:rPr lang="fr-CA" sz="700" b="0" dirty="0" err="1">
                          <a:solidFill>
                            <a:schemeClr val="bg2"/>
                          </a:solidFill>
                          <a:effectLst/>
                          <a:latin typeface="+mn-lt"/>
                        </a:rPr>
                        <a:t>Lacerda</a:t>
                      </a:r>
                      <a:r>
                        <a:rPr lang="fr-CA" sz="700" b="0" dirty="0">
                          <a:solidFill>
                            <a:schemeClr val="bg2"/>
                          </a:solidFill>
                          <a:effectLst/>
                          <a:latin typeface="+mn-lt"/>
                        </a:rPr>
                        <a:t> et Jean-Pierre Gagné</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Micro 1 et micro 2</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Logos sur écran</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37565903"/>
                  </a:ext>
                </a:extLst>
              </a:tr>
              <a:tr h="254590">
                <a:tc>
                  <a:txBody>
                    <a:bodyPr/>
                    <a:lstStyle/>
                    <a:p>
                      <a:pPr algn="ctr" rtl="0" fontAlgn="ctr"/>
                      <a:r>
                        <a:rPr lang="fr-CA" sz="700" b="0">
                          <a:solidFill>
                            <a:schemeClr val="bg2"/>
                          </a:solidFill>
                          <a:effectLst/>
                          <a:latin typeface="+mn-lt"/>
                        </a:rPr>
                        <a:t>15:40</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15'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fr-CA" sz="700" b="0">
                          <a:solidFill>
                            <a:schemeClr val="bg2"/>
                          </a:solidFill>
                          <a:effectLst/>
                          <a:latin typeface="+mn-lt"/>
                        </a:rPr>
                        <a:t>Questionnnaire post avec numéro</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r>
                        <a:rPr lang="fr-CA" sz="700" b="0" dirty="0">
                          <a:solidFill>
                            <a:schemeClr val="bg2"/>
                          </a:solidFill>
                          <a:effectLst/>
                          <a:latin typeface="+mn-lt"/>
                        </a:rPr>
                        <a:t>Ana </a:t>
                      </a:r>
                      <a:r>
                        <a:rPr lang="fr-CA" sz="700" b="0" dirty="0" err="1">
                          <a:solidFill>
                            <a:schemeClr val="bg2"/>
                          </a:solidFill>
                          <a:effectLst/>
                          <a:latin typeface="+mn-lt"/>
                        </a:rPr>
                        <a:t>Inés</a:t>
                      </a:r>
                      <a:r>
                        <a:rPr lang="fr-CA" sz="700" b="0" dirty="0">
                          <a:solidFill>
                            <a:schemeClr val="bg2"/>
                          </a:solidFill>
                          <a:effectLst/>
                          <a:latin typeface="+mn-lt"/>
                        </a:rPr>
                        <a:t> </a:t>
                      </a:r>
                      <a:r>
                        <a:rPr lang="fr-CA" sz="700" b="0" dirty="0" err="1">
                          <a:solidFill>
                            <a:schemeClr val="bg2"/>
                          </a:solidFill>
                          <a:effectLst/>
                          <a:latin typeface="+mn-lt"/>
                        </a:rPr>
                        <a:t>Ansaldo</a:t>
                      </a:r>
                      <a:r>
                        <a:rPr lang="fr-CA" sz="700" b="0" dirty="0">
                          <a:solidFill>
                            <a:schemeClr val="bg2"/>
                          </a:solidFill>
                          <a:effectLst/>
                          <a:latin typeface="+mn-lt"/>
                        </a:rPr>
                        <a:t> </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Micro 1</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Logos sur écran</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14138623"/>
                  </a:ext>
                </a:extLst>
              </a:tr>
              <a:tr h="137728">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70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97532233"/>
                  </a:ext>
                </a:extLst>
              </a:tr>
              <a:tr h="254590">
                <a:tc>
                  <a:txBody>
                    <a:bodyPr/>
                    <a:lstStyle/>
                    <a:p>
                      <a:pPr algn="ctr" rtl="0" fontAlgn="ctr"/>
                      <a:r>
                        <a:rPr lang="fr-CA" sz="700" b="0">
                          <a:solidFill>
                            <a:schemeClr val="bg2"/>
                          </a:solidFill>
                          <a:effectLst/>
                          <a:latin typeface="+mn-lt"/>
                        </a:rPr>
                        <a:t>15:55</a:t>
                      </a:r>
                    </a:p>
                  </a:txBody>
                  <a:tcPr marL="10325" marR="10325" marT="6884" marB="688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5'</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r>
                        <a:rPr lang="fr-CA" sz="700" b="0">
                          <a:solidFill>
                            <a:schemeClr val="bg2"/>
                          </a:solidFill>
                          <a:effectLst/>
                          <a:latin typeface="+mn-lt"/>
                        </a:rPr>
                        <a:t>Prix de présence</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ctr"/>
                      <a:r>
                        <a:rPr lang="fr-CA" sz="700" b="0" dirty="0">
                          <a:solidFill>
                            <a:schemeClr val="bg2"/>
                          </a:solidFill>
                          <a:effectLst/>
                          <a:latin typeface="+mn-lt"/>
                        </a:rPr>
                        <a:t>Daniela </a:t>
                      </a:r>
                      <a:r>
                        <a:rPr lang="fr-CA" sz="700" b="0" dirty="0" err="1">
                          <a:solidFill>
                            <a:schemeClr val="bg2"/>
                          </a:solidFill>
                          <a:effectLst/>
                          <a:latin typeface="+mn-lt"/>
                        </a:rPr>
                        <a:t>Roiban</a:t>
                      </a:r>
                      <a:endParaRPr lang="fr-CA" sz="700" b="0" dirty="0">
                        <a:solidFill>
                          <a:schemeClr val="bg2"/>
                        </a:solidFill>
                        <a:effectLst/>
                        <a:latin typeface="+mn-lt"/>
                      </a:endParaRP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r>
                        <a:rPr lang="fr-CA" sz="700" b="0">
                          <a:solidFill>
                            <a:schemeClr val="bg2"/>
                          </a:solidFill>
                          <a:effectLst/>
                          <a:latin typeface="+mn-lt"/>
                        </a:rPr>
                        <a:t>Micro2</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r>
                        <a:rPr lang="fr-CA" sz="700" b="0" dirty="0">
                          <a:solidFill>
                            <a:schemeClr val="bg2"/>
                          </a:solidFill>
                          <a:effectLst/>
                          <a:latin typeface="+mn-lt"/>
                        </a:rPr>
                        <a:t>Logos sur écran</a:t>
                      </a:r>
                    </a:p>
                  </a:txBody>
                  <a:tcPr marL="10325" marR="10325" marT="6884" marB="688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669804"/>
                  </a:ext>
                </a:extLst>
              </a:tr>
            </a:tbl>
          </a:graphicData>
        </a:graphic>
      </p:graphicFrame>
      <p:sp>
        <p:nvSpPr>
          <p:cNvPr id="6" name="Google Shape;188;p28">
            <a:extLst>
              <a:ext uri="{FF2B5EF4-FFF2-40B4-BE49-F238E27FC236}">
                <a16:creationId xmlns:a16="http://schemas.microsoft.com/office/drawing/2014/main" id="{0F487CC6-A570-F543-8DBF-787E905D9183}"/>
              </a:ext>
            </a:extLst>
          </p:cNvPr>
          <p:cNvSpPr txBox="1">
            <a:spLocks/>
          </p:cNvSpPr>
          <p:nvPr/>
        </p:nvSpPr>
        <p:spPr>
          <a:xfrm>
            <a:off x="311700" y="681643"/>
            <a:ext cx="2719675" cy="424481"/>
          </a:xfrm>
          <a:prstGeom prst="rect">
            <a:avLst/>
          </a:prstGeom>
          <a:solidFill>
            <a:schemeClr val="accent3"/>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a:solidFill>
                  <a:schemeClr val="lt1"/>
                </a:solidFill>
              </a:rPr>
              <a:t>Rédiger le déroulement détaillé</a:t>
            </a:r>
            <a:endParaRPr lang="fr-CA" dirty="0">
              <a:solidFill>
                <a:schemeClr val="lt1"/>
              </a:solidFill>
            </a:endParaRPr>
          </a:p>
        </p:txBody>
      </p:sp>
    </p:spTree>
    <p:extLst>
      <p:ext uri="{BB962C8B-B14F-4D97-AF65-F5344CB8AC3E}">
        <p14:creationId xmlns:p14="http://schemas.microsoft.com/office/powerpoint/2010/main" val="24030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Avant </a:t>
            </a:r>
            <a:endParaRPr/>
          </a:p>
          <a:p>
            <a:pPr marL="0" lvl="0" indent="0" algn="ctr" rtl="0">
              <a:lnSpc>
                <a:spcPct val="100000"/>
              </a:lnSpc>
              <a:spcBef>
                <a:spcPts val="0"/>
              </a:spcBef>
              <a:spcAft>
                <a:spcPts val="0"/>
              </a:spcAft>
              <a:buSzPts val="3000"/>
              <a:buNone/>
            </a:pPr>
            <a:r>
              <a:rPr lang="en"/>
              <a:t>l’événement</a:t>
            </a:r>
            <a:endParaRPr/>
          </a:p>
        </p:txBody>
      </p:sp>
      <p:sp>
        <p:nvSpPr>
          <p:cNvPr id="197" name="Google Shape;197;p29"/>
          <p:cNvSpPr txBox="1">
            <a:spLocks noGrp="1"/>
          </p:cNvSpPr>
          <p:nvPr>
            <p:ph type="subTitle" idx="4294967295"/>
          </p:nvPr>
        </p:nvSpPr>
        <p:spPr>
          <a:xfrm>
            <a:off x="4166475" y="2955150"/>
            <a:ext cx="4045200" cy="1789200"/>
          </a:xfrm>
          <a:prstGeom prst="rect">
            <a:avLst/>
          </a:prstGeom>
          <a:noFill/>
          <a:ln>
            <a:noFill/>
          </a:ln>
        </p:spPr>
        <p:txBody>
          <a:bodyPr spcFirstLastPara="1" wrap="square" lIns="91425" tIns="91425" rIns="91425" bIns="91425" anchor="t" anchorCtr="0">
            <a:normAutofit/>
          </a:bodyPr>
          <a:lstStyle/>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Faire l’échéancier</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Réserver la salle et l’équipement</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Réserver et outiller les conférenciers.ères et animateurs.trices</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Choisir le menu et commander le traiteur</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Imprimer la liste de présence et le formulaire de consentement</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Se procurer les prix de présence et prévoir un mécanisme de tirage</a:t>
            </a:r>
            <a:endParaRPr sz="1000">
              <a:solidFill>
                <a:schemeClr val="lt2"/>
              </a:solidFill>
            </a:endParaRPr>
          </a:p>
          <a:p>
            <a:pPr marL="0" marR="0" lvl="0" indent="0" algn="l" rtl="0">
              <a:lnSpc>
                <a:spcPct val="115000"/>
              </a:lnSpc>
              <a:spcBef>
                <a:spcPts val="1200"/>
              </a:spcBef>
              <a:spcAft>
                <a:spcPts val="1200"/>
              </a:spcAft>
              <a:buClr>
                <a:schemeClr val="dk2"/>
              </a:buClr>
              <a:buSzPts val="1800"/>
              <a:buFont typeface="Arial"/>
              <a:buNone/>
            </a:pPr>
            <a:endParaRPr sz="1000" b="0" i="0" u="none" strike="noStrike" cap="none">
              <a:solidFill>
                <a:schemeClr val="lt2"/>
              </a:solidFill>
              <a:latin typeface="Arial"/>
              <a:ea typeface="Arial"/>
              <a:cs typeface="Arial"/>
              <a:sym typeface="Arial"/>
            </a:endParaRPr>
          </a:p>
        </p:txBody>
      </p:sp>
      <p:sp>
        <p:nvSpPr>
          <p:cNvPr id="198" name="Google Shape;198;p29"/>
          <p:cNvSpPr/>
          <p:nvPr/>
        </p:nvSpPr>
        <p:spPr>
          <a:xfrm>
            <a:off x="3793725" y="2188350"/>
            <a:ext cx="399300" cy="766800"/>
          </a:xfrm>
          <a:prstGeom prst="chevron">
            <a:avLst>
              <a:gd name="adj" fmla="val 6599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9"/>
          <p:cNvSpPr txBox="1"/>
          <p:nvPr/>
        </p:nvSpPr>
        <p:spPr>
          <a:xfrm>
            <a:off x="4166475" y="2248675"/>
            <a:ext cx="3401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lt2"/>
                </a:solidFill>
                <a:latin typeface="Arial"/>
                <a:ea typeface="Arial"/>
                <a:cs typeface="Arial"/>
                <a:sym typeface="Arial"/>
              </a:rPr>
              <a:t>PRÉPARATION</a:t>
            </a:r>
            <a:endParaRPr sz="3000" b="1" i="0" u="none" strike="noStrike" cap="none">
              <a:solidFill>
                <a:schemeClr val="lt2"/>
              </a:solidFill>
              <a:latin typeface="Arial"/>
              <a:ea typeface="Arial"/>
              <a:cs typeface="Arial"/>
              <a:sym typeface="Arial"/>
            </a:endParaRPr>
          </a:p>
        </p:txBody>
      </p:sp>
      <p:sp>
        <p:nvSpPr>
          <p:cNvPr id="200" name="Google Shape;200;p29"/>
          <p:cNvSpPr/>
          <p:nvPr/>
        </p:nvSpPr>
        <p:spPr>
          <a:xfrm>
            <a:off x="4269675" y="2188350"/>
            <a:ext cx="1014300" cy="1641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LOGISTIQUE</a:t>
            </a:r>
            <a:endParaRPr sz="800" b="1" i="0" u="none" strike="noStrike" cap="none">
              <a:solidFill>
                <a:schemeClr val="lt1"/>
              </a:solidFill>
              <a:latin typeface="Arial"/>
              <a:ea typeface="Arial"/>
              <a:cs typeface="Arial"/>
              <a:sym typeface="Arial"/>
            </a:endParaRPr>
          </a:p>
        </p:txBody>
      </p:sp>
      <p:sp>
        <p:nvSpPr>
          <p:cNvPr id="201" name="Google Shape;201;p29"/>
          <p:cNvSpPr/>
          <p:nvPr/>
        </p:nvSpPr>
        <p:spPr>
          <a:xfrm>
            <a:off x="38927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9"/>
          <p:cNvSpPr/>
          <p:nvPr/>
        </p:nvSpPr>
        <p:spPr>
          <a:xfrm>
            <a:off x="768264"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9"/>
          <p:cNvSpPr/>
          <p:nvPr/>
        </p:nvSpPr>
        <p:spPr>
          <a:xfrm>
            <a:off x="1147251"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9"/>
          <p:cNvSpPr/>
          <p:nvPr/>
        </p:nvSpPr>
        <p:spPr>
          <a:xfrm>
            <a:off x="1526239"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9"/>
          <p:cNvSpPr/>
          <p:nvPr/>
        </p:nvSpPr>
        <p:spPr>
          <a:xfrm>
            <a:off x="190522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9"/>
          <p:cNvSpPr/>
          <p:nvPr/>
        </p:nvSpPr>
        <p:spPr>
          <a:xfrm>
            <a:off x="2284214"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9"/>
          <p:cNvSpPr/>
          <p:nvPr/>
        </p:nvSpPr>
        <p:spPr>
          <a:xfrm>
            <a:off x="2663201"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11700" y="533100"/>
            <a:ext cx="3459600" cy="5730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dirty="0">
                <a:solidFill>
                  <a:schemeClr val="lt1"/>
                </a:solidFill>
              </a:rPr>
              <a:t>Faire </a:t>
            </a:r>
            <a:r>
              <a:rPr lang="en" dirty="0" err="1">
                <a:solidFill>
                  <a:schemeClr val="lt1"/>
                </a:solidFill>
              </a:rPr>
              <a:t>l’échéancier</a:t>
            </a:r>
            <a:endParaRPr dirty="0">
              <a:solidFill>
                <a:schemeClr val="lt1"/>
              </a:solidFill>
            </a:endParaRPr>
          </a:p>
        </p:txBody>
      </p:sp>
      <p:sp>
        <p:nvSpPr>
          <p:cNvPr id="213" name="Google Shape;213;p30"/>
          <p:cNvSpPr txBox="1">
            <a:spLocks noGrp="1"/>
          </p:cNvSpPr>
          <p:nvPr>
            <p:ph type="body" idx="1"/>
          </p:nvPr>
        </p:nvSpPr>
        <p:spPr>
          <a:xfrm>
            <a:off x="274575" y="1462650"/>
            <a:ext cx="8520600" cy="30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dirty="0"/>
              <a:t>Pour </a:t>
            </a:r>
            <a:r>
              <a:rPr lang="en" dirty="0" err="1"/>
              <a:t>accéder</a:t>
            </a:r>
            <a:r>
              <a:rPr lang="en" dirty="0"/>
              <a:t> </a:t>
            </a:r>
            <a:r>
              <a:rPr lang="en" dirty="0" err="1"/>
              <a:t>à</a:t>
            </a:r>
            <a:r>
              <a:rPr lang="en" dirty="0"/>
              <a:t> un </a:t>
            </a:r>
            <a:r>
              <a:rPr lang="en" dirty="0" err="1"/>
              <a:t>échéancier</a:t>
            </a:r>
            <a:r>
              <a:rPr lang="en" dirty="0"/>
              <a:t> </a:t>
            </a:r>
            <a:r>
              <a:rPr lang="en" dirty="0" err="1"/>
              <a:t>modèle</a:t>
            </a:r>
            <a:r>
              <a:rPr lang="en" dirty="0"/>
              <a:t>, </a:t>
            </a:r>
            <a:r>
              <a:rPr lang="en" dirty="0" err="1"/>
              <a:t>voir</a:t>
            </a:r>
            <a:r>
              <a:rPr lang="en" dirty="0"/>
              <a:t> la page </a:t>
            </a:r>
            <a:r>
              <a:rPr lang="en" dirty="0" err="1"/>
              <a:t>suivante</a:t>
            </a:r>
            <a:r>
              <a:rPr lang="en" dirty="0"/>
              <a:t>:</a:t>
            </a:r>
            <a:endParaRPr dirty="0"/>
          </a:p>
        </p:txBody>
      </p:sp>
      <p:pic>
        <p:nvPicPr>
          <p:cNvPr id="214" name="Google Shape;214;p30"/>
          <p:cNvPicPr preferRelativeResize="0"/>
          <p:nvPr/>
        </p:nvPicPr>
        <p:blipFill>
          <a:blip r:embed="rId3">
            <a:alphaModFix/>
          </a:blip>
          <a:stretch>
            <a:fillRect/>
          </a:stretch>
        </p:blipFill>
        <p:spPr>
          <a:xfrm>
            <a:off x="459018" y="2112625"/>
            <a:ext cx="3006501" cy="2316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0">
            <a:extLst>
              <a:ext uri="{FF2B5EF4-FFF2-40B4-BE49-F238E27FC236}">
                <a16:creationId xmlns:a16="http://schemas.microsoft.com/office/drawing/2014/main" id="{906FA0D0-95A7-C442-A5C4-90E3254C54E3}"/>
              </a:ext>
            </a:extLst>
          </p:cNvPr>
          <p:cNvSpPr txBox="1">
            <a:spLocks/>
          </p:cNvSpPr>
          <p:nvPr/>
        </p:nvSpPr>
        <p:spPr>
          <a:xfrm>
            <a:off x="311700" y="533100"/>
            <a:ext cx="3240605" cy="573000"/>
          </a:xfrm>
          <a:prstGeom prst="rect">
            <a:avLst/>
          </a:prstGeom>
          <a:solidFill>
            <a:schemeClr val="accent3"/>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sz="3000" dirty="0">
                <a:solidFill>
                  <a:schemeClr val="lt1"/>
                </a:solidFill>
              </a:rPr>
              <a:t>Faire l’échéancier</a:t>
            </a:r>
          </a:p>
        </p:txBody>
      </p:sp>
      <p:graphicFrame>
        <p:nvGraphicFramePr>
          <p:cNvPr id="5" name="Tableau 4">
            <a:extLst>
              <a:ext uri="{FF2B5EF4-FFF2-40B4-BE49-F238E27FC236}">
                <a16:creationId xmlns:a16="http://schemas.microsoft.com/office/drawing/2014/main" id="{8127C0A8-627B-6D44-8EA9-DCCE780C0B8C}"/>
              </a:ext>
            </a:extLst>
          </p:cNvPr>
          <p:cNvGraphicFramePr>
            <a:graphicFrameLocks noGrp="1"/>
          </p:cNvGraphicFramePr>
          <p:nvPr>
            <p:extLst>
              <p:ext uri="{D42A27DB-BD31-4B8C-83A1-F6EECF244321}">
                <p14:modId xmlns:p14="http://schemas.microsoft.com/office/powerpoint/2010/main" val="2249972573"/>
              </p:ext>
            </p:extLst>
          </p:nvPr>
        </p:nvGraphicFramePr>
        <p:xfrm>
          <a:off x="2169865" y="1274619"/>
          <a:ext cx="4962453" cy="3242440"/>
        </p:xfrm>
        <a:graphic>
          <a:graphicData uri="http://schemas.openxmlformats.org/drawingml/2006/table">
            <a:tbl>
              <a:tblPr/>
              <a:tblGrid>
                <a:gridCol w="2167066">
                  <a:extLst>
                    <a:ext uri="{9D8B030D-6E8A-4147-A177-3AD203B41FA5}">
                      <a16:colId xmlns:a16="http://schemas.microsoft.com/office/drawing/2014/main" val="4107886717"/>
                    </a:ext>
                  </a:extLst>
                </a:gridCol>
                <a:gridCol w="820665">
                  <a:extLst>
                    <a:ext uri="{9D8B030D-6E8A-4147-A177-3AD203B41FA5}">
                      <a16:colId xmlns:a16="http://schemas.microsoft.com/office/drawing/2014/main" val="1145330384"/>
                    </a:ext>
                  </a:extLst>
                </a:gridCol>
                <a:gridCol w="1019418">
                  <a:extLst>
                    <a:ext uri="{9D8B030D-6E8A-4147-A177-3AD203B41FA5}">
                      <a16:colId xmlns:a16="http://schemas.microsoft.com/office/drawing/2014/main" val="4029521129"/>
                    </a:ext>
                  </a:extLst>
                </a:gridCol>
                <a:gridCol w="955304">
                  <a:extLst>
                    <a:ext uri="{9D8B030D-6E8A-4147-A177-3AD203B41FA5}">
                      <a16:colId xmlns:a16="http://schemas.microsoft.com/office/drawing/2014/main" val="3402980753"/>
                    </a:ext>
                  </a:extLst>
                </a:gridCol>
              </a:tblGrid>
              <a:tr h="140350">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dirty="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0561151"/>
                  </a:ext>
                </a:extLst>
              </a:tr>
              <a:tr h="246896">
                <a:tc>
                  <a:txBody>
                    <a:bodyPr/>
                    <a:lstStyle/>
                    <a:p>
                      <a:pPr algn="ctr" rtl="0" fontAlgn="ctr"/>
                      <a:r>
                        <a:rPr lang="fr-CA" sz="600" b="1">
                          <a:solidFill>
                            <a:srgbClr val="FFFFFF"/>
                          </a:solidFill>
                          <a:effectLst/>
                        </a:rPr>
                        <a:t>Tâches</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600" b="1">
                          <a:solidFill>
                            <a:srgbClr val="FFFFFF"/>
                          </a:solidFill>
                          <a:effectLst/>
                        </a:rPr>
                        <a:t>Responsable</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600" b="1">
                          <a:solidFill>
                            <a:srgbClr val="FFFFFF"/>
                          </a:solidFill>
                          <a:effectLst/>
                        </a:rPr>
                        <a:t>Date d'échéance</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600" b="1">
                          <a:solidFill>
                            <a:srgbClr val="FFFFFF"/>
                          </a:solidFill>
                          <a:effectLst/>
                        </a:rPr>
                        <a:t>Rétro-planning</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extLst>
                  <a:ext uri="{0D108BD9-81ED-4DB2-BD59-A6C34878D82A}">
                    <a16:rowId xmlns:a16="http://schemas.microsoft.com/office/drawing/2014/main" val="3872735427"/>
                  </a:ext>
                </a:extLst>
              </a:tr>
              <a:tr h="145892">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26737861"/>
                  </a:ext>
                </a:extLst>
              </a:tr>
              <a:tr h="228840">
                <a:tc>
                  <a:txBody>
                    <a:bodyPr/>
                    <a:lstStyle/>
                    <a:p>
                      <a:pPr rtl="0" fontAlgn="b"/>
                      <a:r>
                        <a:rPr lang="fr-CA" sz="700">
                          <a:solidFill>
                            <a:schemeClr val="bg2"/>
                          </a:solidFill>
                          <a:effectLst/>
                        </a:rPr>
                        <a:t>Choisir thématique et public visé (combien de personnes)</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12/09/2025</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-45</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5444783"/>
                  </a:ext>
                </a:extLst>
              </a:tr>
              <a:tr h="145892">
                <a:tc>
                  <a:txBody>
                    <a:bodyPr/>
                    <a:lstStyle/>
                    <a:p>
                      <a:pPr rtl="0" fontAlgn="b"/>
                      <a:r>
                        <a:rPr lang="fr-CA" sz="700">
                          <a:solidFill>
                            <a:schemeClr val="bg2"/>
                          </a:solidFill>
                          <a:effectLst/>
                        </a:rPr>
                        <a:t>Choisir date de l'événement</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12/09/2025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-45</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3134380"/>
                  </a:ext>
                </a:extLst>
              </a:tr>
              <a:tr h="145892">
                <a:tc>
                  <a:txBody>
                    <a:bodyPr/>
                    <a:lstStyle/>
                    <a:p>
                      <a:pPr rtl="0" fontAlgn="b"/>
                      <a:r>
                        <a:rPr lang="fr-CA" sz="700">
                          <a:solidFill>
                            <a:schemeClr val="bg2"/>
                          </a:solidFill>
                          <a:effectLst/>
                        </a:rPr>
                        <a:t>Réserver salle et équipement technique</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20/09/2025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a:solidFill>
                            <a:schemeClr val="bg2"/>
                          </a:solidFill>
                          <a:effectLst/>
                        </a:rPr>
                        <a:t>Jour -37</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17338318"/>
                  </a:ext>
                </a:extLst>
              </a:tr>
              <a:tr h="145892">
                <a:tc>
                  <a:txBody>
                    <a:bodyPr/>
                    <a:lstStyle/>
                    <a:p>
                      <a:pPr rtl="0" fontAlgn="b"/>
                      <a:r>
                        <a:rPr lang="fr-CA" sz="700">
                          <a:solidFill>
                            <a:schemeClr val="bg2"/>
                          </a:solidFill>
                          <a:effectLst/>
                        </a:rPr>
                        <a:t>Réserver conférencier ou conférencière</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20/09/2025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a:solidFill>
                            <a:schemeClr val="bg2"/>
                          </a:solidFill>
                          <a:effectLst/>
                        </a:rPr>
                        <a:t>Jour -37</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28518711"/>
                  </a:ext>
                </a:extLst>
              </a:tr>
              <a:tr h="145892">
                <a:tc>
                  <a:txBody>
                    <a:bodyPr/>
                    <a:lstStyle/>
                    <a:p>
                      <a:pPr rtl="0" fontAlgn="b"/>
                      <a:r>
                        <a:rPr lang="fr-CA" sz="700">
                          <a:solidFill>
                            <a:schemeClr val="bg2"/>
                          </a:solidFill>
                          <a:effectLst/>
                        </a:rPr>
                        <a:t>Réserver animatrice</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20/09/2025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a:solidFill>
                            <a:schemeClr val="bg2"/>
                          </a:solidFill>
                          <a:effectLst/>
                        </a:rPr>
                        <a:t>Jour -37</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20816914"/>
                  </a:ext>
                </a:extLst>
              </a:tr>
              <a:tr h="145892">
                <a:tc>
                  <a:txBody>
                    <a:bodyPr/>
                    <a:lstStyle/>
                    <a:p>
                      <a:pPr rtl="0" fontAlgn="b"/>
                      <a:r>
                        <a:rPr lang="fr-CA" sz="700">
                          <a:solidFill>
                            <a:schemeClr val="bg2"/>
                          </a:solidFill>
                          <a:effectLst/>
                        </a:rPr>
                        <a:t>Valider le budget</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23/09/2025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a:solidFill>
                            <a:schemeClr val="bg2"/>
                          </a:solidFill>
                          <a:effectLst/>
                        </a:rPr>
                        <a:t>Jour -34</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88984602"/>
                  </a:ext>
                </a:extLst>
              </a:tr>
              <a:tr h="145892">
                <a:tc>
                  <a:txBody>
                    <a:bodyPr/>
                    <a:lstStyle/>
                    <a:p>
                      <a:pPr rtl="0" fontAlgn="b"/>
                      <a:r>
                        <a:rPr lang="fr-CA" sz="700">
                          <a:solidFill>
                            <a:schemeClr val="bg2"/>
                          </a:solidFill>
                          <a:effectLst/>
                        </a:rPr>
                        <a:t>Créer le plan de communication</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30/09/2025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a:solidFill>
                            <a:schemeClr val="bg2"/>
                          </a:solidFill>
                          <a:effectLst/>
                        </a:rPr>
                        <a:t>Jour -27</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35859850"/>
                  </a:ext>
                </a:extLst>
              </a:tr>
              <a:tr h="145892">
                <a:tc>
                  <a:txBody>
                    <a:bodyPr/>
                    <a:lstStyle/>
                    <a:p>
                      <a:pPr rtl="0" fontAlgn="b"/>
                      <a:r>
                        <a:rPr lang="fr-CA" sz="700">
                          <a:solidFill>
                            <a:schemeClr val="bg2"/>
                          </a:solidFill>
                          <a:effectLst/>
                        </a:rPr>
                        <a:t>Rédaction des textes communication et promo</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30/09/2025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CA" sz="700">
                          <a:solidFill>
                            <a:schemeClr val="bg2"/>
                          </a:solidFill>
                          <a:effectLst/>
                        </a:rPr>
                        <a:t>Jour -27</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39664321"/>
                  </a:ext>
                </a:extLst>
              </a:tr>
              <a:tr h="145892">
                <a:tc>
                  <a:txBody>
                    <a:bodyPr/>
                    <a:lstStyle/>
                    <a:p>
                      <a:pPr rtl="0" fontAlgn="b"/>
                      <a:r>
                        <a:rPr lang="fr-CA" sz="700">
                          <a:solidFill>
                            <a:schemeClr val="bg2"/>
                          </a:solidFill>
                          <a:effectLst/>
                        </a:rPr>
                        <a:t>Graphisme des affiches</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07/10/2025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-20</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4235681"/>
                  </a:ext>
                </a:extLst>
              </a:tr>
              <a:tr h="145892">
                <a:tc>
                  <a:txBody>
                    <a:bodyPr/>
                    <a:lstStyle/>
                    <a:p>
                      <a:pPr rtl="0" fontAlgn="b"/>
                      <a:r>
                        <a:rPr lang="fr-CA" sz="700">
                          <a:solidFill>
                            <a:schemeClr val="bg2"/>
                          </a:solidFill>
                          <a:effectLst/>
                        </a:rPr>
                        <a:t>Graphisme du Web et média sociaux</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07/10/2025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-20</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95945095"/>
                  </a:ext>
                </a:extLst>
              </a:tr>
              <a:tr h="145892">
                <a:tc>
                  <a:txBody>
                    <a:bodyPr/>
                    <a:lstStyle/>
                    <a:p>
                      <a:pPr rtl="0" fontAlgn="b"/>
                      <a:r>
                        <a:rPr lang="fr-CA" sz="700">
                          <a:solidFill>
                            <a:schemeClr val="bg2"/>
                          </a:solidFill>
                          <a:effectLst/>
                        </a:rPr>
                        <a:t>Impression et distribution des affiches</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07/10/2025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-20</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38423119"/>
                  </a:ext>
                </a:extLst>
              </a:tr>
              <a:tr h="145892">
                <a:tc>
                  <a:txBody>
                    <a:bodyPr/>
                    <a:lstStyle/>
                    <a:p>
                      <a:pPr rtl="0" fontAlgn="b"/>
                      <a:r>
                        <a:rPr lang="fr-CA" sz="700">
                          <a:solidFill>
                            <a:schemeClr val="bg2"/>
                          </a:solidFill>
                          <a:effectLst/>
                        </a:rPr>
                        <a:t>Début campagne Web et médias sociaux</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07/10/2025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-20</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88849881"/>
                  </a:ext>
                </a:extLst>
              </a:tr>
              <a:tr h="145892">
                <a:tc>
                  <a:txBody>
                    <a:bodyPr/>
                    <a:lstStyle/>
                    <a:p>
                      <a:pPr rtl="0" fontAlgn="b"/>
                      <a:r>
                        <a:rPr lang="fr-CA" sz="700">
                          <a:solidFill>
                            <a:schemeClr val="bg2"/>
                          </a:solidFill>
                          <a:effectLst/>
                        </a:rPr>
                        <a:t>Commander goûter et café/eau</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07/10/2025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-20</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10550223"/>
                  </a:ext>
                </a:extLst>
              </a:tr>
              <a:tr h="145892">
                <a:tc>
                  <a:txBody>
                    <a:bodyPr/>
                    <a:lstStyle/>
                    <a:p>
                      <a:pPr rtl="0" fontAlgn="b"/>
                      <a:r>
                        <a:rPr lang="fr-CA" sz="700">
                          <a:solidFill>
                            <a:schemeClr val="bg2"/>
                          </a:solidFill>
                          <a:effectLst/>
                        </a:rPr>
                        <a:t>Prendre les inscription sur formulaire</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10/10/2025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fr-CA" sz="700">
                          <a:solidFill>
                            <a:schemeClr val="bg2"/>
                          </a:solidFill>
                          <a:effectLst/>
                        </a:rPr>
                        <a:t>Jour -17</a:t>
                      </a:r>
                    </a:p>
                  </a:txBody>
                  <a:tcPr marL="11834" marR="11834" marT="7889" marB="7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30508629"/>
                  </a:ext>
                </a:extLst>
              </a:tr>
              <a:tr h="145892">
                <a:tc>
                  <a:txBody>
                    <a:bodyPr/>
                    <a:lstStyle/>
                    <a:p>
                      <a:pPr rtl="0" fontAlgn="b"/>
                      <a:r>
                        <a:rPr lang="fr-CA" sz="700">
                          <a:solidFill>
                            <a:schemeClr val="bg2"/>
                          </a:solidFill>
                          <a:effectLst/>
                        </a:rPr>
                        <a:t>Acheter ou obtenir prix de présence</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20/10/2025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Jour -7</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15481746"/>
                  </a:ext>
                </a:extLst>
              </a:tr>
              <a:tr h="145892">
                <a:tc>
                  <a:txBody>
                    <a:bodyPr/>
                    <a:lstStyle/>
                    <a:p>
                      <a:pPr rtl="0" fontAlgn="b"/>
                      <a:r>
                        <a:rPr lang="fr-CA" sz="700">
                          <a:solidFill>
                            <a:schemeClr val="bg2"/>
                          </a:solidFill>
                          <a:effectLst/>
                        </a:rPr>
                        <a:t>Créer le conducteur de l'événement</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20/10/2025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Jour -7</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5661216"/>
                  </a:ext>
                </a:extLst>
              </a:tr>
              <a:tr h="145892">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35869279"/>
                  </a:ext>
                </a:extLst>
              </a:tr>
              <a:tr h="145892">
                <a:tc>
                  <a:txBody>
                    <a:bodyPr/>
                    <a:lstStyle/>
                    <a:p>
                      <a:pPr rtl="0" fontAlgn="b"/>
                      <a:r>
                        <a:rPr lang="fr-CA" sz="700">
                          <a:solidFill>
                            <a:schemeClr val="bg2"/>
                          </a:solidFill>
                          <a:effectLst/>
                        </a:rPr>
                        <a:t>Jour de l'événement</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700">
                        <a:solidFill>
                          <a:schemeClr val="bg2"/>
                        </a:solidFill>
                        <a:effectLst/>
                      </a:endParaRP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a:solidFill>
                            <a:schemeClr val="bg2"/>
                          </a:solidFill>
                          <a:effectLst/>
                        </a:rPr>
                        <a:t>27/10/2025</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fr-CA" sz="700" dirty="0">
                          <a:solidFill>
                            <a:schemeClr val="bg2"/>
                          </a:solidFill>
                          <a:effectLst/>
                        </a:rPr>
                        <a:t>Jour 0</a:t>
                      </a:r>
                    </a:p>
                  </a:txBody>
                  <a:tcPr marL="11834" marR="11834" marT="7889" marB="788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35888268"/>
                  </a:ext>
                </a:extLst>
              </a:tr>
            </a:tbl>
          </a:graphicData>
        </a:graphic>
      </p:graphicFrame>
    </p:spTree>
    <p:extLst>
      <p:ext uri="{BB962C8B-B14F-4D97-AF65-F5344CB8AC3E}">
        <p14:creationId xmlns:p14="http://schemas.microsoft.com/office/powerpoint/2010/main" val="24276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311700" y="525625"/>
            <a:ext cx="6150600" cy="5805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Réserver la salle et l’équipement</a:t>
            </a:r>
            <a:endParaRPr>
              <a:solidFill>
                <a:schemeClr val="lt1"/>
              </a:solidFill>
            </a:endParaRPr>
          </a:p>
        </p:txBody>
      </p:sp>
      <p:sp>
        <p:nvSpPr>
          <p:cNvPr id="221" name="Google Shape;221;p3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600" dirty="0" err="1">
                <a:solidFill>
                  <a:srgbClr val="000000"/>
                </a:solidFill>
              </a:rPr>
              <a:t>Vous</a:t>
            </a:r>
            <a:r>
              <a:rPr lang="en" sz="1600" dirty="0">
                <a:solidFill>
                  <a:srgbClr val="000000"/>
                </a:solidFill>
              </a:rPr>
              <a:t> </a:t>
            </a:r>
            <a:r>
              <a:rPr lang="en" sz="1600" dirty="0" err="1">
                <a:solidFill>
                  <a:srgbClr val="000000"/>
                </a:solidFill>
              </a:rPr>
              <a:t>pouvez</a:t>
            </a:r>
            <a:r>
              <a:rPr lang="en" sz="1600" dirty="0">
                <a:solidFill>
                  <a:srgbClr val="000000"/>
                </a:solidFill>
              </a:rPr>
              <a:t> </a:t>
            </a:r>
            <a:r>
              <a:rPr lang="en" sz="1600" dirty="0" err="1">
                <a:solidFill>
                  <a:srgbClr val="000000"/>
                </a:solidFill>
              </a:rPr>
              <a:t>utiliser</a:t>
            </a:r>
            <a:r>
              <a:rPr lang="en" sz="1600" dirty="0">
                <a:solidFill>
                  <a:srgbClr val="000000"/>
                </a:solidFill>
              </a:rPr>
              <a:t> un questionnaire pour </a:t>
            </a:r>
            <a:r>
              <a:rPr lang="en" sz="1600" dirty="0" err="1">
                <a:solidFill>
                  <a:srgbClr val="000000"/>
                </a:solidFill>
              </a:rPr>
              <a:t>vous</a:t>
            </a:r>
            <a:r>
              <a:rPr lang="en" sz="1600" dirty="0">
                <a:solidFill>
                  <a:srgbClr val="000000"/>
                </a:solidFill>
              </a:rPr>
              <a:t> guider </a:t>
            </a:r>
            <a:r>
              <a:rPr lang="en" sz="1600" dirty="0" err="1">
                <a:solidFill>
                  <a:srgbClr val="000000"/>
                </a:solidFill>
              </a:rPr>
              <a:t>lors</a:t>
            </a:r>
            <a:r>
              <a:rPr lang="en" sz="1600" dirty="0">
                <a:solidFill>
                  <a:srgbClr val="000000"/>
                </a:solidFill>
              </a:rPr>
              <a:t> du </a:t>
            </a:r>
            <a:r>
              <a:rPr lang="en" sz="1600" dirty="0" err="1">
                <a:solidFill>
                  <a:srgbClr val="000000"/>
                </a:solidFill>
              </a:rPr>
              <a:t>processus</a:t>
            </a:r>
            <a:r>
              <a:rPr lang="en" sz="1600" dirty="0">
                <a:solidFill>
                  <a:srgbClr val="000000"/>
                </a:solidFill>
              </a:rPr>
              <a:t> de </a:t>
            </a:r>
            <a:r>
              <a:rPr lang="en" sz="1600" dirty="0" err="1">
                <a:solidFill>
                  <a:srgbClr val="000000"/>
                </a:solidFill>
              </a:rPr>
              <a:t>réservation</a:t>
            </a:r>
            <a:r>
              <a:rPr lang="en" sz="1600" dirty="0">
                <a:solidFill>
                  <a:srgbClr val="000000"/>
                </a:solidFill>
              </a:rPr>
              <a:t> du lieu </a:t>
            </a:r>
            <a:r>
              <a:rPr lang="en" sz="1600" dirty="0" err="1">
                <a:solidFill>
                  <a:srgbClr val="000000"/>
                </a:solidFill>
              </a:rPr>
              <a:t>où</a:t>
            </a:r>
            <a:r>
              <a:rPr lang="en" sz="1600" dirty="0">
                <a:solidFill>
                  <a:srgbClr val="000000"/>
                </a:solidFill>
              </a:rPr>
              <a:t> se </a:t>
            </a:r>
            <a:r>
              <a:rPr lang="en" sz="1600" dirty="0" err="1">
                <a:solidFill>
                  <a:srgbClr val="000000"/>
                </a:solidFill>
              </a:rPr>
              <a:t>tiendra</a:t>
            </a:r>
            <a:r>
              <a:rPr lang="en" sz="1600" dirty="0">
                <a:solidFill>
                  <a:srgbClr val="000000"/>
                </a:solidFill>
              </a:rPr>
              <a:t> </a:t>
            </a:r>
            <a:r>
              <a:rPr lang="en" sz="1600" dirty="0" err="1">
                <a:solidFill>
                  <a:srgbClr val="000000"/>
                </a:solidFill>
              </a:rPr>
              <a:t>l’événement</a:t>
            </a:r>
            <a:r>
              <a:rPr lang="en" sz="1600" dirty="0">
                <a:solidFill>
                  <a:srgbClr val="000000"/>
                </a:solidFill>
              </a:rPr>
              <a:t>. </a:t>
            </a:r>
            <a:endParaRPr sz="1600" dirty="0">
              <a:solidFill>
                <a:srgbClr val="000000"/>
              </a:solidFill>
            </a:endParaRPr>
          </a:p>
          <a:p>
            <a:pPr marL="0" lvl="0" indent="0" algn="l" rtl="0">
              <a:spcBef>
                <a:spcPts val="0"/>
              </a:spcBef>
              <a:spcAft>
                <a:spcPts val="0"/>
              </a:spcAft>
              <a:buNone/>
            </a:pPr>
            <a:endParaRPr sz="1600" dirty="0">
              <a:solidFill>
                <a:srgbClr val="000000"/>
              </a:solidFill>
            </a:endParaRPr>
          </a:p>
          <a:p>
            <a:pPr marL="0" lvl="0" indent="0" algn="l" rtl="0">
              <a:lnSpc>
                <a:spcPct val="115000"/>
              </a:lnSpc>
              <a:spcBef>
                <a:spcPts val="0"/>
              </a:spcBef>
              <a:spcAft>
                <a:spcPts val="1200"/>
              </a:spcAft>
              <a:buSzPts val="1800"/>
              <a:buNone/>
            </a:pPr>
            <a:r>
              <a:rPr lang="en" dirty="0" err="1"/>
              <a:t>Exemple</a:t>
            </a:r>
            <a:r>
              <a:rPr lang="en" dirty="0"/>
              <a:t> de questionnaire sur la page </a:t>
            </a:r>
            <a:r>
              <a:rPr lang="en" dirty="0" err="1"/>
              <a:t>suivante</a:t>
            </a:r>
            <a:r>
              <a:rPr lang="en" dirty="0"/>
              <a:t>:</a:t>
            </a:r>
            <a:endParaRPr dirty="0"/>
          </a:p>
        </p:txBody>
      </p:sp>
      <p:pic>
        <p:nvPicPr>
          <p:cNvPr id="222" name="Google Shape;222;p31"/>
          <p:cNvPicPr preferRelativeResize="0"/>
          <p:nvPr/>
        </p:nvPicPr>
        <p:blipFill>
          <a:blip r:embed="rId3">
            <a:alphaModFix/>
          </a:blip>
          <a:stretch>
            <a:fillRect/>
          </a:stretch>
        </p:blipFill>
        <p:spPr>
          <a:xfrm>
            <a:off x="835124" y="2799224"/>
            <a:ext cx="2144750" cy="1698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0;p31">
            <a:extLst>
              <a:ext uri="{FF2B5EF4-FFF2-40B4-BE49-F238E27FC236}">
                <a16:creationId xmlns:a16="http://schemas.microsoft.com/office/drawing/2014/main" id="{91C44797-82DA-C54B-B978-8A7CA65A6E1C}"/>
              </a:ext>
            </a:extLst>
          </p:cNvPr>
          <p:cNvSpPr txBox="1">
            <a:spLocks/>
          </p:cNvSpPr>
          <p:nvPr/>
        </p:nvSpPr>
        <p:spPr>
          <a:xfrm>
            <a:off x="311700" y="525625"/>
            <a:ext cx="6150600" cy="580500"/>
          </a:xfrm>
          <a:prstGeom prst="rect">
            <a:avLst/>
          </a:prstGeom>
          <a:solidFill>
            <a:schemeClr val="accent3"/>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a:solidFill>
                  <a:schemeClr val="lt1"/>
                </a:solidFill>
              </a:rPr>
              <a:t>Réserver la salle et l’équipement</a:t>
            </a:r>
          </a:p>
        </p:txBody>
      </p:sp>
      <p:pic>
        <p:nvPicPr>
          <p:cNvPr id="5" name="Google Shape;222;p31">
            <a:extLst>
              <a:ext uri="{FF2B5EF4-FFF2-40B4-BE49-F238E27FC236}">
                <a16:creationId xmlns:a16="http://schemas.microsoft.com/office/drawing/2014/main" id="{1AD0E596-9F6A-D946-9D4A-06503A6737C9}"/>
              </a:ext>
            </a:extLst>
          </p:cNvPr>
          <p:cNvPicPr preferRelativeResize="0"/>
          <p:nvPr/>
        </p:nvPicPr>
        <p:blipFill>
          <a:blip r:embed="rId2">
            <a:alphaModFix/>
          </a:blip>
          <a:stretch>
            <a:fillRect/>
          </a:stretch>
        </p:blipFill>
        <p:spPr>
          <a:xfrm>
            <a:off x="835124" y="2799224"/>
            <a:ext cx="2144750" cy="1698875"/>
          </a:xfrm>
          <a:prstGeom prst="rect">
            <a:avLst/>
          </a:prstGeom>
          <a:noFill/>
          <a:ln>
            <a:noFill/>
          </a:ln>
        </p:spPr>
      </p:pic>
      <p:graphicFrame>
        <p:nvGraphicFramePr>
          <p:cNvPr id="6" name="Tableau 5">
            <a:extLst>
              <a:ext uri="{FF2B5EF4-FFF2-40B4-BE49-F238E27FC236}">
                <a16:creationId xmlns:a16="http://schemas.microsoft.com/office/drawing/2014/main" id="{3D25226A-685A-214B-B034-129E24C8B693}"/>
              </a:ext>
            </a:extLst>
          </p:cNvPr>
          <p:cNvGraphicFramePr>
            <a:graphicFrameLocks noGrp="1"/>
          </p:cNvGraphicFramePr>
          <p:nvPr>
            <p:extLst>
              <p:ext uri="{D42A27DB-BD31-4B8C-83A1-F6EECF244321}">
                <p14:modId xmlns:p14="http://schemas.microsoft.com/office/powerpoint/2010/main" val="1751593317"/>
              </p:ext>
            </p:extLst>
          </p:nvPr>
        </p:nvGraphicFramePr>
        <p:xfrm>
          <a:off x="3559088" y="1224742"/>
          <a:ext cx="4803516" cy="3814726"/>
        </p:xfrm>
        <a:graphic>
          <a:graphicData uri="http://schemas.openxmlformats.org/drawingml/2006/table">
            <a:tbl>
              <a:tblPr/>
              <a:tblGrid>
                <a:gridCol w="2083489">
                  <a:extLst>
                    <a:ext uri="{9D8B030D-6E8A-4147-A177-3AD203B41FA5}">
                      <a16:colId xmlns:a16="http://schemas.microsoft.com/office/drawing/2014/main" val="3855598671"/>
                    </a:ext>
                  </a:extLst>
                </a:gridCol>
                <a:gridCol w="1013594">
                  <a:extLst>
                    <a:ext uri="{9D8B030D-6E8A-4147-A177-3AD203B41FA5}">
                      <a16:colId xmlns:a16="http://schemas.microsoft.com/office/drawing/2014/main" val="2066534575"/>
                    </a:ext>
                  </a:extLst>
                </a:gridCol>
                <a:gridCol w="502867">
                  <a:extLst>
                    <a:ext uri="{9D8B030D-6E8A-4147-A177-3AD203B41FA5}">
                      <a16:colId xmlns:a16="http://schemas.microsoft.com/office/drawing/2014/main" val="4154139232"/>
                    </a:ext>
                  </a:extLst>
                </a:gridCol>
                <a:gridCol w="666260">
                  <a:extLst>
                    <a:ext uri="{9D8B030D-6E8A-4147-A177-3AD203B41FA5}">
                      <a16:colId xmlns:a16="http://schemas.microsoft.com/office/drawing/2014/main" val="3235905389"/>
                    </a:ext>
                  </a:extLst>
                </a:gridCol>
                <a:gridCol w="537306">
                  <a:extLst>
                    <a:ext uri="{9D8B030D-6E8A-4147-A177-3AD203B41FA5}">
                      <a16:colId xmlns:a16="http://schemas.microsoft.com/office/drawing/2014/main" val="2378607258"/>
                    </a:ext>
                  </a:extLst>
                </a:gridCol>
              </a:tblGrid>
              <a:tr h="242257">
                <a:tc>
                  <a:txBody>
                    <a:bodyPr/>
                    <a:lstStyle/>
                    <a:p>
                      <a:pPr rtl="0" fontAlgn="b"/>
                      <a:r>
                        <a:rPr lang="fr-CA" sz="900" b="1" i="0">
                          <a:solidFill>
                            <a:srgbClr val="980000"/>
                          </a:solidFill>
                          <a:effectLst/>
                          <a:latin typeface="Arial" panose="020B0604020202020204" pitchFamily="34" charset="0"/>
                        </a:rPr>
                        <a:t>Modèle</a:t>
                      </a:r>
                      <a:r>
                        <a:rPr lang="fr-CA" sz="400" i="0">
                          <a:solidFill>
                            <a:srgbClr val="980000"/>
                          </a:solidFill>
                          <a:effectLst/>
                          <a:latin typeface="Arial" panose="020B0604020202020204" pitchFamily="34" charset="0"/>
                        </a:rPr>
                        <a:t> </a:t>
                      </a:r>
                      <a:endParaRPr lang="fr-CA" sz="500">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008378"/>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CA" sz="900" b="1">
                          <a:solidFill>
                            <a:srgbClr val="980000"/>
                          </a:solidFill>
                          <a:effectLst/>
                        </a:rPr>
                        <a:t>Réservation Café Rencontre</a:t>
                      </a:r>
                    </a:p>
                  </a:txBody>
                  <a:tcPr marL="0" marR="0" marT="7408" marB="7408" anchor="b">
                    <a:lnL w="9525" cap="flat" cmpd="sng" algn="ctr">
                      <a:solidFill>
                        <a:srgbClr val="008378"/>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8378"/>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05879141"/>
                  </a:ext>
                </a:extLst>
              </a:tr>
              <a:tr h="110031">
                <a:tc>
                  <a:txBody>
                    <a:bodyPr/>
                    <a:lstStyle/>
                    <a:p>
                      <a:pPr rtl="0" fontAlgn="b"/>
                      <a:endParaRPr lang="fr-CA" sz="500">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41906813"/>
                  </a:ext>
                </a:extLst>
              </a:tr>
              <a:tr h="220896">
                <a:tc>
                  <a:txBody>
                    <a:bodyPr/>
                    <a:lstStyle/>
                    <a:p>
                      <a:pPr algn="ctr" rtl="0" fontAlgn="ctr"/>
                      <a:r>
                        <a:rPr lang="fr-CA" sz="500" b="1">
                          <a:solidFill>
                            <a:srgbClr val="FFFFFF"/>
                          </a:solidFill>
                          <a:effectLst/>
                        </a:rPr>
                        <a:t>Éléments</a:t>
                      </a:r>
                    </a:p>
                  </a:txBody>
                  <a:tcPr marL="11112" marR="11112" marT="7408" marB="740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algn="ctr" rtl="0" fontAlgn="ctr"/>
                      <a:r>
                        <a:rPr lang="fr-CA" sz="500" b="1">
                          <a:solidFill>
                            <a:srgbClr val="FFFFFF"/>
                          </a:solidFill>
                          <a:effectLst/>
                        </a:rPr>
                        <a:t>Détails</a:t>
                      </a: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algn="ctr" rtl="0" fontAlgn="ctr"/>
                      <a:r>
                        <a:rPr lang="fr-CA" sz="500" b="1">
                          <a:solidFill>
                            <a:srgbClr val="FFFFFF"/>
                          </a:solidFill>
                          <a:effectLst/>
                        </a:rPr>
                        <a:t>Quantité</a:t>
                      </a: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algn="ctr" rtl="0" fontAlgn="ctr"/>
                      <a:r>
                        <a:rPr lang="fr-CA" sz="500" b="1">
                          <a:solidFill>
                            <a:srgbClr val="FFFFFF"/>
                          </a:solidFill>
                          <a:effectLst/>
                        </a:rPr>
                        <a:t>Coûts</a:t>
                      </a: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algn="ctr" rtl="0" fontAlgn="ctr"/>
                      <a:r>
                        <a:rPr lang="fr-CA" sz="500" b="1">
                          <a:solidFill>
                            <a:srgbClr val="FFFFFF"/>
                          </a:solidFill>
                          <a:effectLst/>
                        </a:rPr>
                        <a:t>Notes</a:t>
                      </a: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extLst>
                  <a:ext uri="{0D108BD9-81ED-4DB2-BD59-A6C34878D82A}">
                    <a16:rowId xmlns:a16="http://schemas.microsoft.com/office/drawing/2014/main" val="2238853542"/>
                  </a:ext>
                </a:extLst>
              </a:tr>
              <a:tr h="110031">
                <a:tc>
                  <a:txBody>
                    <a:bodyPr/>
                    <a:lstStyle/>
                    <a:p>
                      <a:pPr rtl="0" fontAlgn="b"/>
                      <a:endParaRPr lang="fr-CA" sz="500">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500">
                        <a:effectLst/>
                      </a:endParaRPr>
                    </a:p>
                  </a:txBody>
                  <a:tcPr marL="11112" marR="11112" marT="7408" marB="740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6941150"/>
                  </a:ext>
                </a:extLst>
              </a:tr>
              <a:tr h="188148">
                <a:tc>
                  <a:txBody>
                    <a:bodyPr/>
                    <a:lstStyle/>
                    <a:p>
                      <a:pPr rtl="0" fontAlgn="b"/>
                      <a:r>
                        <a:rPr lang="fr-CA" sz="700" b="1">
                          <a:solidFill>
                            <a:schemeClr val="bg2"/>
                          </a:solidFill>
                          <a:effectLst/>
                        </a:rPr>
                        <a:t>Adresse du lieu et téléphone</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63292197"/>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87825317"/>
                  </a:ext>
                </a:extLst>
              </a:tr>
              <a:tr h="188148">
                <a:tc>
                  <a:txBody>
                    <a:bodyPr/>
                    <a:lstStyle/>
                    <a:p>
                      <a:pPr rtl="0" fontAlgn="b"/>
                      <a:r>
                        <a:rPr lang="fr-CA" sz="700" b="1">
                          <a:solidFill>
                            <a:schemeClr val="bg2"/>
                          </a:solidFill>
                          <a:effectLst/>
                        </a:rPr>
                        <a:t>Personne ressource qui offre le service</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15320505"/>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14680359"/>
                  </a:ext>
                </a:extLst>
              </a:tr>
              <a:tr h="110031">
                <a:tc>
                  <a:txBody>
                    <a:bodyPr/>
                    <a:lstStyle/>
                    <a:p>
                      <a:pPr rtl="0" fontAlgn="b"/>
                      <a:r>
                        <a:rPr lang="fr-CA" sz="700" b="1">
                          <a:solidFill>
                            <a:schemeClr val="bg2"/>
                          </a:solidFill>
                          <a:effectLst/>
                        </a:rPr>
                        <a:t>Date de réservation</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79209316"/>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79115175"/>
                  </a:ext>
                </a:extLst>
              </a:tr>
              <a:tr h="110031">
                <a:tc>
                  <a:txBody>
                    <a:bodyPr/>
                    <a:lstStyle/>
                    <a:p>
                      <a:pPr rtl="0" fontAlgn="b"/>
                      <a:r>
                        <a:rPr lang="fr-CA" sz="700" b="1">
                          <a:solidFill>
                            <a:schemeClr val="bg2"/>
                          </a:solidFill>
                          <a:effectLst/>
                        </a:rPr>
                        <a:t>Heures d'occupation/accès</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8042362"/>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70699348"/>
                  </a:ext>
                </a:extLst>
              </a:tr>
              <a:tr h="188148">
                <a:tc>
                  <a:txBody>
                    <a:bodyPr/>
                    <a:lstStyle/>
                    <a:p>
                      <a:pPr rtl="0" fontAlgn="b"/>
                      <a:r>
                        <a:rPr lang="fr-CA" sz="700" b="1">
                          <a:solidFill>
                            <a:schemeClr val="bg2"/>
                          </a:solidFill>
                          <a:effectLst/>
                        </a:rPr>
                        <a:t>Peut accueillr combien de personnes assises</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57071207"/>
                  </a:ext>
                </a:extLst>
              </a:tr>
              <a:tr h="110031">
                <a:tc>
                  <a:txBody>
                    <a:bodyPr/>
                    <a:lstStyle/>
                    <a:p>
                      <a:pPr rtl="0" fontAlgn="b"/>
                      <a:r>
                        <a:rPr lang="fr-CA" sz="700" b="1">
                          <a:solidFill>
                            <a:schemeClr val="bg2"/>
                          </a:solidFill>
                          <a:effectLst/>
                        </a:rPr>
                        <a:t>Avec distanciation sociale</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56835563"/>
                  </a:ext>
                </a:extLst>
              </a:tr>
              <a:tr h="110031">
                <a:tc>
                  <a:txBody>
                    <a:bodyPr/>
                    <a:lstStyle/>
                    <a:p>
                      <a:pPr rtl="0" fontAlgn="b"/>
                      <a:r>
                        <a:rPr lang="fr-CA" sz="700" b="1">
                          <a:solidFill>
                            <a:schemeClr val="bg2"/>
                          </a:solidFill>
                          <a:effectLst/>
                        </a:rPr>
                        <a:t>Sans distanciation sociale</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82337233"/>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49000673"/>
                  </a:ext>
                </a:extLst>
              </a:tr>
              <a:tr h="188148">
                <a:tc>
                  <a:txBody>
                    <a:bodyPr/>
                    <a:lstStyle/>
                    <a:p>
                      <a:pPr rtl="0" fontAlgn="b"/>
                      <a:r>
                        <a:rPr lang="fr-CA" sz="700" b="1">
                          <a:solidFill>
                            <a:schemeClr val="bg2"/>
                          </a:solidFill>
                          <a:effectLst/>
                        </a:rPr>
                        <a:t>Tables pour accueil et pour goûter et café</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3320989"/>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76870196"/>
                  </a:ext>
                </a:extLst>
              </a:tr>
              <a:tr h="188148">
                <a:tc>
                  <a:txBody>
                    <a:bodyPr/>
                    <a:lstStyle/>
                    <a:p>
                      <a:pPr rtl="0" fontAlgn="b"/>
                      <a:r>
                        <a:rPr lang="fr-CA" sz="700" b="1">
                          <a:solidFill>
                            <a:schemeClr val="bg2"/>
                          </a:solidFill>
                          <a:effectLst/>
                        </a:rPr>
                        <a:t>Podium pour conférentier(e)</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0005027"/>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83991229"/>
                  </a:ext>
                </a:extLst>
              </a:tr>
              <a:tr h="188148">
                <a:tc>
                  <a:txBody>
                    <a:bodyPr/>
                    <a:lstStyle/>
                    <a:p>
                      <a:pPr rtl="0" fontAlgn="b"/>
                      <a:r>
                        <a:rPr lang="fr-CA" sz="700" b="1">
                          <a:solidFill>
                            <a:schemeClr val="bg2"/>
                          </a:solidFill>
                          <a:effectLst/>
                        </a:rPr>
                        <a:t>Projection vidéo sur écran ou moniteurs</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11643886"/>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64297980"/>
                  </a:ext>
                </a:extLst>
              </a:tr>
              <a:tr h="188148">
                <a:tc>
                  <a:txBody>
                    <a:bodyPr/>
                    <a:lstStyle/>
                    <a:p>
                      <a:pPr rtl="0" fontAlgn="b"/>
                      <a:r>
                        <a:rPr lang="fr-CA" sz="700" b="1">
                          <a:solidFill>
                            <a:schemeClr val="bg2"/>
                          </a:solidFill>
                          <a:effectLst/>
                        </a:rPr>
                        <a:t>Microphones 2 ou 3 sans fil et système audio</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1873805"/>
                  </a:ext>
                </a:extLst>
              </a:tr>
              <a:tr h="110031">
                <a:tc>
                  <a:txBody>
                    <a:bodyPr/>
                    <a:lstStyle/>
                    <a:p>
                      <a:pPr rtl="0" fontAlgn="b"/>
                      <a:endParaRPr lang="fr-CA" sz="700">
                        <a:solidFill>
                          <a:schemeClr val="bg2"/>
                        </a:solidFill>
                        <a:effectLst/>
                      </a:endParaRP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06908238"/>
                  </a:ext>
                </a:extLst>
              </a:tr>
              <a:tr h="188148">
                <a:tc>
                  <a:txBody>
                    <a:bodyPr/>
                    <a:lstStyle/>
                    <a:p>
                      <a:pPr rtl="0" fontAlgn="b"/>
                      <a:r>
                        <a:rPr lang="fr-CA" sz="700" b="1" dirty="0">
                          <a:solidFill>
                            <a:schemeClr val="bg2"/>
                          </a:solidFill>
                          <a:effectLst/>
                        </a:rPr>
                        <a:t>Signalétique pour se rendre à la salle</a:t>
                      </a:r>
                    </a:p>
                  </a:txBody>
                  <a:tcPr marL="11112" marR="11112" marT="7408" marB="740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endParaRPr lang="fr-CA" sz="50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endParaRPr lang="fr-CA" sz="500" dirty="0">
                        <a:effectLst/>
                      </a:endParaRPr>
                    </a:p>
                  </a:txBody>
                  <a:tcPr marL="11112" marR="11112" marT="7408" marB="740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886686"/>
                  </a:ext>
                </a:extLst>
              </a:tr>
            </a:tbl>
          </a:graphicData>
        </a:graphic>
      </p:graphicFrame>
    </p:spTree>
    <p:extLst>
      <p:ext uri="{BB962C8B-B14F-4D97-AF65-F5344CB8AC3E}">
        <p14:creationId xmlns:p14="http://schemas.microsoft.com/office/powerpoint/2010/main" val="427865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249825"/>
            <a:ext cx="8654700" cy="9690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Réserver et outiller les conférenciers.ères et animateurs.trices</a:t>
            </a:r>
            <a:endParaRPr>
              <a:solidFill>
                <a:schemeClr val="lt1"/>
              </a:solidFill>
            </a:endParaRPr>
          </a:p>
        </p:txBody>
      </p:sp>
      <p:sp>
        <p:nvSpPr>
          <p:cNvPr id="228" name="Google Shape;228;p32"/>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77715"/>
              <a:buNone/>
            </a:pPr>
            <a:r>
              <a:rPr lang="en" sz="2316" dirty="0" err="1"/>
              <a:t>Lorsque</a:t>
            </a:r>
            <a:r>
              <a:rPr lang="en" sz="2316" dirty="0"/>
              <a:t> </a:t>
            </a:r>
            <a:r>
              <a:rPr lang="en" sz="2316" dirty="0" err="1"/>
              <a:t>vous</a:t>
            </a:r>
            <a:r>
              <a:rPr lang="en" sz="2316" dirty="0"/>
              <a:t> </a:t>
            </a:r>
            <a:r>
              <a:rPr lang="en" sz="2316" dirty="0" err="1"/>
              <a:t>prendrez</a:t>
            </a:r>
            <a:r>
              <a:rPr lang="en" sz="2316" dirty="0"/>
              <a:t> contact avec le </a:t>
            </a:r>
            <a:r>
              <a:rPr lang="en" sz="2316" dirty="0" err="1"/>
              <a:t>ou</a:t>
            </a:r>
            <a:r>
              <a:rPr lang="en" sz="2316" dirty="0"/>
              <a:t> la </a:t>
            </a:r>
            <a:r>
              <a:rPr lang="en" sz="2316" dirty="0" err="1"/>
              <a:t>spécialiste</a:t>
            </a:r>
            <a:r>
              <a:rPr lang="en" sz="2316" dirty="0"/>
              <a:t> </a:t>
            </a:r>
            <a:r>
              <a:rPr lang="en" sz="2316" dirty="0" err="1"/>
              <a:t>suggéré.e</a:t>
            </a:r>
            <a:r>
              <a:rPr lang="en" sz="2316" dirty="0"/>
              <a:t> par </a:t>
            </a:r>
            <a:r>
              <a:rPr lang="en" sz="2316" dirty="0" err="1"/>
              <a:t>l’équipe</a:t>
            </a:r>
            <a:r>
              <a:rPr lang="en" sz="2316" dirty="0"/>
              <a:t>  du </a:t>
            </a:r>
            <a:r>
              <a:rPr lang="en" sz="2316" dirty="0" err="1"/>
              <a:t>Volet</a:t>
            </a:r>
            <a:r>
              <a:rPr lang="en" sz="2316" dirty="0"/>
              <a:t> Communication, </a:t>
            </a:r>
            <a:r>
              <a:rPr lang="en" sz="2316" dirty="0" err="1"/>
              <a:t>assurez-vous</a:t>
            </a:r>
            <a:r>
              <a:rPr lang="en" sz="2316" dirty="0"/>
              <a:t> de </a:t>
            </a:r>
            <a:r>
              <a:rPr lang="en" sz="2316" dirty="0" err="1"/>
              <a:t>régler</a:t>
            </a:r>
            <a:r>
              <a:rPr lang="en" sz="2316" dirty="0"/>
              <a:t> les points </a:t>
            </a:r>
            <a:r>
              <a:rPr lang="en" sz="2316" dirty="0" err="1"/>
              <a:t>suivants</a:t>
            </a:r>
            <a:r>
              <a:rPr lang="en" sz="2316" dirty="0"/>
              <a:t>:</a:t>
            </a:r>
            <a:endParaRPr sz="2316" dirty="0"/>
          </a:p>
          <a:p>
            <a:pPr marL="457200" lvl="0" indent="-317182" algn="l" rtl="0">
              <a:lnSpc>
                <a:spcPct val="115000"/>
              </a:lnSpc>
              <a:spcBef>
                <a:spcPts val="1200"/>
              </a:spcBef>
              <a:spcAft>
                <a:spcPts val="0"/>
              </a:spcAft>
              <a:buSzPct val="100000"/>
              <a:buChar char="●"/>
            </a:pPr>
            <a:r>
              <a:rPr lang="en" dirty="0" err="1">
                <a:latin typeface="+mn-lt"/>
              </a:rPr>
              <a:t>Durée</a:t>
            </a:r>
            <a:r>
              <a:rPr lang="en" dirty="0">
                <a:latin typeface="+mn-lt"/>
              </a:rPr>
              <a:t> de la </a:t>
            </a:r>
            <a:r>
              <a:rPr lang="en" dirty="0" err="1">
                <a:latin typeface="+mn-lt"/>
              </a:rPr>
              <a:t>conférence</a:t>
            </a:r>
            <a:r>
              <a:rPr lang="en" dirty="0">
                <a:latin typeface="+mn-lt"/>
              </a:rPr>
              <a:t>: Environ 90 minutes avec la pause café et </a:t>
            </a:r>
            <a:r>
              <a:rPr lang="en" dirty="0" err="1">
                <a:latin typeface="+mn-lt"/>
              </a:rPr>
              <a:t>période</a:t>
            </a:r>
            <a:r>
              <a:rPr lang="en" dirty="0">
                <a:latin typeface="+mn-lt"/>
              </a:rPr>
              <a:t> questions</a:t>
            </a:r>
            <a:endParaRPr dirty="0">
              <a:latin typeface="+mn-lt"/>
            </a:endParaRPr>
          </a:p>
          <a:p>
            <a:pPr marL="457200" lvl="0" indent="-317182" algn="l" rtl="0">
              <a:lnSpc>
                <a:spcPct val="115000"/>
              </a:lnSpc>
              <a:spcBef>
                <a:spcPts val="0"/>
              </a:spcBef>
              <a:spcAft>
                <a:spcPts val="0"/>
              </a:spcAft>
              <a:buSzPct val="100000"/>
              <a:buChar char="●"/>
            </a:pPr>
            <a:r>
              <a:rPr lang="en" dirty="0" err="1">
                <a:solidFill>
                  <a:srgbClr val="444746"/>
                </a:solidFill>
                <a:highlight>
                  <a:srgbClr val="FFFFFF"/>
                </a:highlight>
                <a:latin typeface="+mn-lt"/>
                <a:ea typeface="Roboto"/>
                <a:cs typeface="Roboto"/>
                <a:sym typeface="Roboto"/>
              </a:rPr>
              <a:t>Titre</a:t>
            </a:r>
            <a:r>
              <a:rPr lang="en" dirty="0">
                <a:solidFill>
                  <a:srgbClr val="444746"/>
                </a:solidFill>
                <a:highlight>
                  <a:srgbClr val="FFFFFF"/>
                </a:highlight>
                <a:latin typeface="+mn-lt"/>
                <a:ea typeface="Roboto"/>
                <a:cs typeface="Roboto"/>
                <a:sym typeface="Roboto"/>
              </a:rPr>
              <a:t> </a:t>
            </a:r>
            <a:r>
              <a:rPr lang="en" dirty="0" err="1">
                <a:solidFill>
                  <a:srgbClr val="444746"/>
                </a:solidFill>
                <a:highlight>
                  <a:srgbClr val="FFFFFF"/>
                </a:highlight>
                <a:latin typeface="+mn-lt"/>
                <a:ea typeface="Roboto"/>
                <a:cs typeface="Roboto"/>
                <a:sym typeface="Roboto"/>
              </a:rPr>
              <a:t>proposé</a:t>
            </a:r>
            <a:r>
              <a:rPr lang="en" dirty="0">
                <a:solidFill>
                  <a:srgbClr val="444746"/>
                </a:solidFill>
                <a:highlight>
                  <a:srgbClr val="FFFFFF"/>
                </a:highlight>
                <a:latin typeface="+mn-lt"/>
                <a:ea typeface="Roboto"/>
                <a:cs typeface="Roboto"/>
                <a:sym typeface="Roboto"/>
              </a:rPr>
              <a:t>. </a:t>
            </a:r>
            <a:r>
              <a:rPr lang="en" dirty="0" err="1">
                <a:solidFill>
                  <a:srgbClr val="444746"/>
                </a:solidFill>
                <a:highlight>
                  <a:srgbClr val="FFFFFF"/>
                </a:highlight>
                <a:latin typeface="+mn-lt"/>
                <a:ea typeface="Roboto"/>
                <a:cs typeface="Roboto"/>
                <a:sym typeface="Roboto"/>
              </a:rPr>
              <a:t>Demandez</a:t>
            </a:r>
            <a:r>
              <a:rPr lang="en" dirty="0">
                <a:solidFill>
                  <a:srgbClr val="444746"/>
                </a:solidFill>
                <a:highlight>
                  <a:srgbClr val="FFFFFF"/>
                </a:highlight>
                <a:latin typeface="+mn-lt"/>
                <a:ea typeface="Roboto"/>
                <a:cs typeface="Roboto"/>
                <a:sym typeface="Roboto"/>
              </a:rPr>
              <a:t> </a:t>
            </a:r>
            <a:r>
              <a:rPr lang="en" dirty="0" err="1">
                <a:solidFill>
                  <a:srgbClr val="444746"/>
                </a:solidFill>
                <a:highlight>
                  <a:srgbClr val="FFFFFF"/>
                </a:highlight>
                <a:latin typeface="+mn-lt"/>
                <a:ea typeface="Roboto"/>
                <a:cs typeface="Roboto"/>
                <a:sym typeface="Roboto"/>
              </a:rPr>
              <a:t>à</a:t>
            </a:r>
            <a:r>
              <a:rPr lang="en" dirty="0">
                <a:solidFill>
                  <a:srgbClr val="444746"/>
                </a:solidFill>
                <a:highlight>
                  <a:srgbClr val="FFFFFF"/>
                </a:highlight>
                <a:latin typeface="+mn-lt"/>
                <a:ea typeface="Roboto"/>
                <a:cs typeface="Roboto"/>
                <a:sym typeface="Roboto"/>
              </a:rPr>
              <a:t> la </a:t>
            </a:r>
            <a:r>
              <a:rPr lang="en" dirty="0" err="1">
                <a:solidFill>
                  <a:srgbClr val="444746"/>
                </a:solidFill>
                <a:highlight>
                  <a:srgbClr val="FFFFFF"/>
                </a:highlight>
                <a:latin typeface="+mn-lt"/>
                <a:ea typeface="Roboto"/>
                <a:cs typeface="Roboto"/>
                <a:sym typeface="Roboto"/>
              </a:rPr>
              <a:t>personne</a:t>
            </a:r>
            <a:r>
              <a:rPr lang="en" dirty="0">
                <a:solidFill>
                  <a:srgbClr val="444746"/>
                </a:solidFill>
                <a:highlight>
                  <a:srgbClr val="FFFFFF"/>
                </a:highlight>
                <a:latin typeface="+mn-lt"/>
                <a:ea typeface="Roboto"/>
                <a:cs typeface="Roboto"/>
                <a:sym typeface="Roboto"/>
              </a:rPr>
              <a:t> de faire un court résumé de 5 </a:t>
            </a:r>
            <a:r>
              <a:rPr lang="en" dirty="0" err="1">
                <a:solidFill>
                  <a:srgbClr val="444746"/>
                </a:solidFill>
                <a:highlight>
                  <a:srgbClr val="FFFFFF"/>
                </a:highlight>
                <a:latin typeface="+mn-lt"/>
                <a:ea typeface="Roboto"/>
                <a:cs typeface="Roboto"/>
                <a:sym typeface="Roboto"/>
              </a:rPr>
              <a:t>à</a:t>
            </a:r>
            <a:r>
              <a:rPr lang="en" dirty="0">
                <a:solidFill>
                  <a:srgbClr val="444746"/>
                </a:solidFill>
                <a:highlight>
                  <a:srgbClr val="FFFFFF"/>
                </a:highlight>
                <a:latin typeface="+mn-lt"/>
                <a:ea typeface="Roboto"/>
                <a:cs typeface="Roboto"/>
                <a:sym typeface="Roboto"/>
              </a:rPr>
              <a:t> 8 </a:t>
            </a:r>
            <a:r>
              <a:rPr lang="en" dirty="0" err="1">
                <a:solidFill>
                  <a:srgbClr val="444746"/>
                </a:solidFill>
                <a:highlight>
                  <a:srgbClr val="FFFFFF"/>
                </a:highlight>
                <a:latin typeface="+mn-lt"/>
                <a:ea typeface="Roboto"/>
                <a:cs typeface="Roboto"/>
                <a:sym typeface="Roboto"/>
              </a:rPr>
              <a:t>lignes</a:t>
            </a:r>
            <a:r>
              <a:rPr lang="en" dirty="0">
                <a:solidFill>
                  <a:srgbClr val="444746"/>
                </a:solidFill>
                <a:highlight>
                  <a:srgbClr val="FFFFFF"/>
                </a:highlight>
                <a:latin typeface="+mn-lt"/>
                <a:ea typeface="Roboto"/>
                <a:cs typeface="Roboto"/>
                <a:sym typeface="Roboto"/>
              </a:rPr>
              <a:t> sur le </a:t>
            </a:r>
            <a:r>
              <a:rPr lang="en" dirty="0" err="1">
                <a:solidFill>
                  <a:srgbClr val="444746"/>
                </a:solidFill>
                <a:highlight>
                  <a:srgbClr val="FFFFFF"/>
                </a:highlight>
                <a:latin typeface="+mn-lt"/>
                <a:ea typeface="Roboto"/>
                <a:cs typeface="Roboto"/>
                <a:sym typeface="Roboto"/>
              </a:rPr>
              <a:t>contenu</a:t>
            </a:r>
            <a:r>
              <a:rPr lang="en" dirty="0">
                <a:solidFill>
                  <a:srgbClr val="444746"/>
                </a:solidFill>
                <a:highlight>
                  <a:srgbClr val="FFFFFF"/>
                </a:highlight>
                <a:latin typeface="+mn-lt"/>
                <a:ea typeface="Roboto"/>
                <a:cs typeface="Roboto"/>
                <a:sym typeface="Roboto"/>
              </a:rPr>
              <a:t> de la </a:t>
            </a:r>
            <a:r>
              <a:rPr lang="en" dirty="0" err="1">
                <a:solidFill>
                  <a:srgbClr val="444746"/>
                </a:solidFill>
                <a:highlight>
                  <a:srgbClr val="FFFFFF"/>
                </a:highlight>
                <a:latin typeface="+mn-lt"/>
                <a:ea typeface="Roboto"/>
                <a:cs typeface="Roboto"/>
                <a:sym typeface="Roboto"/>
              </a:rPr>
              <a:t>conférence</a:t>
            </a:r>
            <a:r>
              <a:rPr lang="en" dirty="0">
                <a:solidFill>
                  <a:srgbClr val="444746"/>
                </a:solidFill>
                <a:highlight>
                  <a:srgbClr val="FFFFFF"/>
                </a:highlight>
                <a:latin typeface="+mn-lt"/>
                <a:ea typeface="Roboto"/>
                <a:cs typeface="Roboto"/>
                <a:sym typeface="Roboto"/>
              </a:rPr>
              <a:t>.</a:t>
            </a:r>
            <a:endParaRPr dirty="0">
              <a:latin typeface="+mn-lt"/>
            </a:endParaRPr>
          </a:p>
          <a:p>
            <a:pPr marL="457200" lvl="0" indent="-317182" algn="l" rtl="0">
              <a:lnSpc>
                <a:spcPct val="115000"/>
              </a:lnSpc>
              <a:spcBef>
                <a:spcPts val="0"/>
              </a:spcBef>
              <a:spcAft>
                <a:spcPts val="0"/>
              </a:spcAft>
              <a:buSzPct val="100000"/>
              <a:buChar char="●"/>
            </a:pPr>
            <a:r>
              <a:rPr lang="en" dirty="0" err="1">
                <a:latin typeface="+mn-lt"/>
              </a:rPr>
              <a:t>Vous</a:t>
            </a:r>
            <a:r>
              <a:rPr lang="en" dirty="0">
                <a:latin typeface="+mn-lt"/>
              </a:rPr>
              <a:t> </a:t>
            </a:r>
            <a:r>
              <a:rPr lang="en" dirty="0" err="1">
                <a:latin typeface="+mn-lt"/>
              </a:rPr>
              <a:t>avez</a:t>
            </a:r>
            <a:r>
              <a:rPr lang="en" dirty="0">
                <a:latin typeface="+mn-lt"/>
              </a:rPr>
              <a:t> </a:t>
            </a:r>
            <a:r>
              <a:rPr lang="en" dirty="0" err="1">
                <a:latin typeface="+mn-lt"/>
              </a:rPr>
              <a:t>besoin</a:t>
            </a:r>
            <a:r>
              <a:rPr lang="en" dirty="0">
                <a:latin typeface="+mn-lt"/>
              </a:rPr>
              <a:t> de 5 questions pour le quiz questionnaire</a:t>
            </a:r>
            <a:endParaRPr dirty="0">
              <a:latin typeface="+mn-lt"/>
            </a:endParaRPr>
          </a:p>
          <a:p>
            <a:pPr marL="457200" lvl="0" indent="-316313" algn="l" rtl="0">
              <a:lnSpc>
                <a:spcPct val="115000"/>
              </a:lnSpc>
              <a:spcBef>
                <a:spcPts val="0"/>
              </a:spcBef>
              <a:spcAft>
                <a:spcPts val="0"/>
              </a:spcAft>
              <a:buSzPct val="100000"/>
              <a:buChar char="●"/>
            </a:pPr>
            <a:r>
              <a:rPr lang="en" sz="1782" dirty="0" err="1">
                <a:solidFill>
                  <a:srgbClr val="444746"/>
                </a:solidFill>
                <a:highlight>
                  <a:srgbClr val="FFFFFF"/>
                </a:highlight>
                <a:latin typeface="+mn-lt"/>
                <a:ea typeface="Roboto"/>
                <a:cs typeface="Roboto"/>
                <a:sym typeface="Roboto"/>
              </a:rPr>
              <a:t>Partagez</a:t>
            </a:r>
            <a:r>
              <a:rPr lang="en" sz="1782" dirty="0">
                <a:solidFill>
                  <a:srgbClr val="444746"/>
                </a:solidFill>
                <a:highlight>
                  <a:srgbClr val="FFFFFF"/>
                </a:highlight>
                <a:latin typeface="+mn-lt"/>
                <a:ea typeface="Roboto"/>
                <a:cs typeface="Roboto"/>
                <a:sym typeface="Roboto"/>
              </a:rPr>
              <a:t> avec la </a:t>
            </a:r>
            <a:r>
              <a:rPr lang="en" sz="1782" dirty="0" err="1">
                <a:solidFill>
                  <a:srgbClr val="444746"/>
                </a:solidFill>
                <a:highlight>
                  <a:srgbClr val="FFFFFF"/>
                </a:highlight>
                <a:latin typeface="+mn-lt"/>
                <a:ea typeface="Roboto"/>
                <a:cs typeface="Roboto"/>
                <a:sym typeface="Roboto"/>
              </a:rPr>
              <a:t>personne</a:t>
            </a:r>
            <a:r>
              <a:rPr lang="en" sz="1782" dirty="0">
                <a:solidFill>
                  <a:srgbClr val="444746"/>
                </a:solidFill>
                <a:highlight>
                  <a:srgbClr val="FFFFFF"/>
                </a:highlight>
                <a:latin typeface="+mn-lt"/>
                <a:ea typeface="Roboto"/>
                <a:cs typeface="Roboto"/>
                <a:sym typeface="Roboto"/>
              </a:rPr>
              <a:t>, les </a:t>
            </a:r>
            <a:r>
              <a:rPr lang="en" sz="1782" dirty="0" err="1">
                <a:solidFill>
                  <a:srgbClr val="444746"/>
                </a:solidFill>
                <a:highlight>
                  <a:srgbClr val="FFFFFF"/>
                </a:highlight>
                <a:latin typeface="+mn-lt"/>
                <a:ea typeface="Roboto"/>
                <a:cs typeface="Roboto"/>
                <a:sym typeface="Roboto"/>
              </a:rPr>
              <a:t>coordonnées</a:t>
            </a:r>
            <a:r>
              <a:rPr lang="en" sz="1782" dirty="0">
                <a:solidFill>
                  <a:srgbClr val="444746"/>
                </a:solidFill>
                <a:highlight>
                  <a:srgbClr val="FFFFFF"/>
                </a:highlight>
                <a:latin typeface="+mn-lt"/>
                <a:ea typeface="Roboto"/>
                <a:cs typeface="Roboto"/>
                <a:sym typeface="Roboto"/>
              </a:rPr>
              <a:t> </a:t>
            </a:r>
            <a:r>
              <a:rPr lang="en" sz="1782" dirty="0" err="1">
                <a:solidFill>
                  <a:srgbClr val="444746"/>
                </a:solidFill>
                <a:highlight>
                  <a:srgbClr val="FFFFFF"/>
                </a:highlight>
                <a:latin typeface="+mn-lt"/>
                <a:ea typeface="Roboto"/>
                <a:cs typeface="Roboto"/>
                <a:sym typeface="Roboto"/>
              </a:rPr>
              <a:t>exactes</a:t>
            </a:r>
            <a:r>
              <a:rPr lang="en" sz="1782" dirty="0">
                <a:solidFill>
                  <a:srgbClr val="444746"/>
                </a:solidFill>
                <a:highlight>
                  <a:srgbClr val="FFFFFF"/>
                </a:highlight>
                <a:latin typeface="+mn-lt"/>
                <a:ea typeface="Roboto"/>
                <a:cs typeface="Roboto"/>
                <a:sym typeface="Roboto"/>
              </a:rPr>
              <a:t> du lieu, </a:t>
            </a:r>
            <a:r>
              <a:rPr lang="en" sz="1782" dirty="0" err="1">
                <a:solidFill>
                  <a:srgbClr val="444746"/>
                </a:solidFill>
                <a:highlight>
                  <a:srgbClr val="FFFFFF"/>
                </a:highlight>
                <a:latin typeface="+mn-lt"/>
                <a:ea typeface="Roboto"/>
                <a:cs typeface="Roboto"/>
                <a:sym typeface="Roboto"/>
              </a:rPr>
              <a:t>ainsi</a:t>
            </a:r>
            <a:r>
              <a:rPr lang="en" sz="1782" dirty="0">
                <a:solidFill>
                  <a:srgbClr val="444746"/>
                </a:solidFill>
                <a:highlight>
                  <a:srgbClr val="FFFFFF"/>
                </a:highlight>
                <a:latin typeface="+mn-lt"/>
                <a:ea typeface="Roboto"/>
                <a:cs typeface="Roboto"/>
                <a:sym typeface="Roboto"/>
              </a:rPr>
              <a:t> que  la date et </a:t>
            </a:r>
            <a:r>
              <a:rPr lang="en" sz="1782" dirty="0" err="1">
                <a:solidFill>
                  <a:srgbClr val="444746"/>
                </a:solidFill>
                <a:highlight>
                  <a:srgbClr val="FFFFFF"/>
                </a:highlight>
                <a:latin typeface="+mn-lt"/>
                <a:ea typeface="Roboto"/>
                <a:cs typeface="Roboto"/>
                <a:sym typeface="Roboto"/>
              </a:rPr>
              <a:t>l'heure</a:t>
            </a:r>
            <a:r>
              <a:rPr lang="en" sz="1782" dirty="0">
                <a:solidFill>
                  <a:srgbClr val="444746"/>
                </a:solidFill>
                <a:highlight>
                  <a:srgbClr val="FFFFFF"/>
                </a:highlight>
                <a:latin typeface="+mn-lt"/>
                <a:ea typeface="Roboto"/>
                <a:cs typeface="Roboto"/>
                <a:sym typeface="Roboto"/>
              </a:rPr>
              <a:t> de la </a:t>
            </a:r>
            <a:r>
              <a:rPr lang="en" sz="1782" dirty="0" err="1">
                <a:solidFill>
                  <a:srgbClr val="444746"/>
                </a:solidFill>
                <a:highlight>
                  <a:srgbClr val="FFFFFF"/>
                </a:highlight>
                <a:latin typeface="+mn-lt"/>
                <a:ea typeface="Roboto"/>
                <a:cs typeface="Roboto"/>
                <a:sym typeface="Roboto"/>
              </a:rPr>
              <a:t>conférence</a:t>
            </a:r>
            <a:r>
              <a:rPr lang="en" sz="1782" dirty="0">
                <a:solidFill>
                  <a:srgbClr val="444746"/>
                </a:solidFill>
                <a:highlight>
                  <a:srgbClr val="FFFFFF"/>
                </a:highlight>
                <a:latin typeface="+mn-lt"/>
                <a:ea typeface="Roboto"/>
                <a:cs typeface="Roboto"/>
                <a:sym typeface="Roboto"/>
              </a:rPr>
              <a:t> et le nom </a:t>
            </a:r>
            <a:r>
              <a:rPr lang="en" sz="1782" dirty="0" err="1">
                <a:solidFill>
                  <a:srgbClr val="444746"/>
                </a:solidFill>
                <a:highlight>
                  <a:srgbClr val="FFFFFF"/>
                </a:highlight>
                <a:latin typeface="+mn-lt"/>
                <a:ea typeface="Roboto"/>
                <a:cs typeface="Roboto"/>
                <a:sym typeface="Roboto"/>
              </a:rPr>
              <a:t>d'une</a:t>
            </a:r>
            <a:r>
              <a:rPr lang="en" sz="1782" dirty="0">
                <a:solidFill>
                  <a:srgbClr val="444746"/>
                </a:solidFill>
                <a:highlight>
                  <a:srgbClr val="FFFFFF"/>
                </a:highlight>
                <a:latin typeface="+mn-lt"/>
                <a:ea typeface="Roboto"/>
                <a:cs typeface="Roboto"/>
                <a:sym typeface="Roboto"/>
              </a:rPr>
              <a:t> </a:t>
            </a:r>
            <a:r>
              <a:rPr lang="en" sz="1782" dirty="0" err="1">
                <a:solidFill>
                  <a:srgbClr val="444746"/>
                </a:solidFill>
                <a:highlight>
                  <a:srgbClr val="FFFFFF"/>
                </a:highlight>
                <a:latin typeface="+mn-lt"/>
                <a:ea typeface="Roboto"/>
                <a:cs typeface="Roboto"/>
                <a:sym typeface="Roboto"/>
              </a:rPr>
              <a:t>personne</a:t>
            </a:r>
            <a:r>
              <a:rPr lang="en" sz="1782" dirty="0">
                <a:solidFill>
                  <a:srgbClr val="444746"/>
                </a:solidFill>
                <a:highlight>
                  <a:srgbClr val="FFFFFF"/>
                </a:highlight>
                <a:latin typeface="+mn-lt"/>
                <a:ea typeface="Roboto"/>
                <a:cs typeface="Roboto"/>
                <a:sym typeface="Roboto"/>
              </a:rPr>
              <a:t> </a:t>
            </a:r>
            <a:r>
              <a:rPr lang="en" sz="1782" dirty="0" err="1">
                <a:solidFill>
                  <a:srgbClr val="444746"/>
                </a:solidFill>
                <a:highlight>
                  <a:srgbClr val="FFFFFF"/>
                </a:highlight>
                <a:latin typeface="+mn-lt"/>
                <a:ea typeface="Roboto"/>
                <a:cs typeface="Roboto"/>
                <a:sym typeface="Roboto"/>
              </a:rPr>
              <a:t>ressource</a:t>
            </a:r>
            <a:endParaRPr sz="1782" dirty="0">
              <a:latin typeface="+mn-lt"/>
            </a:endParaRPr>
          </a:p>
          <a:p>
            <a:pPr marL="457200" lvl="0" indent="-325596" algn="l" rtl="0">
              <a:lnSpc>
                <a:spcPct val="115000"/>
              </a:lnSpc>
              <a:spcBef>
                <a:spcPts val="0"/>
              </a:spcBef>
              <a:spcAft>
                <a:spcPts val="0"/>
              </a:spcAft>
              <a:buSzPct val="100000"/>
              <a:buChar char="●"/>
            </a:pPr>
            <a:r>
              <a:rPr lang="en" sz="1970" dirty="0" err="1">
                <a:solidFill>
                  <a:srgbClr val="444746"/>
                </a:solidFill>
                <a:highlight>
                  <a:srgbClr val="FFFFFF"/>
                </a:highlight>
                <a:latin typeface="+mn-lt"/>
                <a:ea typeface="Roboto"/>
                <a:cs typeface="Roboto"/>
                <a:sym typeface="Roboto"/>
              </a:rPr>
              <a:t>Précisez</a:t>
            </a:r>
            <a:r>
              <a:rPr lang="en" sz="1970" dirty="0">
                <a:solidFill>
                  <a:srgbClr val="444746"/>
                </a:solidFill>
                <a:highlight>
                  <a:srgbClr val="FFFFFF"/>
                </a:highlight>
                <a:latin typeface="+mn-lt"/>
                <a:ea typeface="Roboto"/>
                <a:cs typeface="Roboto"/>
                <a:sym typeface="Roboto"/>
              </a:rPr>
              <a:t> le type </a:t>
            </a:r>
            <a:r>
              <a:rPr lang="en" sz="1970" dirty="0" err="1">
                <a:solidFill>
                  <a:srgbClr val="444746"/>
                </a:solidFill>
                <a:highlight>
                  <a:srgbClr val="FFFFFF"/>
                </a:highlight>
                <a:latin typeface="+mn-lt"/>
                <a:ea typeface="Roboto"/>
                <a:cs typeface="Roboto"/>
                <a:sym typeface="Roboto"/>
              </a:rPr>
              <a:t>d'ordinateur</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disponible</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si</a:t>
            </a:r>
            <a:r>
              <a:rPr lang="en" sz="1970" dirty="0">
                <a:solidFill>
                  <a:srgbClr val="444746"/>
                </a:solidFill>
                <a:highlight>
                  <a:srgbClr val="FFFFFF"/>
                </a:highlight>
                <a:latin typeface="+mn-lt"/>
                <a:ea typeface="Roboto"/>
                <a:cs typeface="Roboto"/>
                <a:sym typeface="Roboto"/>
              </a:rPr>
              <a:t> la </a:t>
            </a:r>
            <a:r>
              <a:rPr lang="en" sz="1970" dirty="0" err="1">
                <a:solidFill>
                  <a:srgbClr val="444746"/>
                </a:solidFill>
                <a:highlight>
                  <a:srgbClr val="FFFFFF"/>
                </a:highlight>
                <a:latin typeface="+mn-lt"/>
                <a:ea typeface="Roboto"/>
                <a:cs typeface="Roboto"/>
                <a:sym typeface="Roboto"/>
              </a:rPr>
              <a:t>personne</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apporte</a:t>
            </a:r>
            <a:r>
              <a:rPr lang="en" sz="1970" dirty="0">
                <a:solidFill>
                  <a:srgbClr val="444746"/>
                </a:solidFill>
                <a:highlight>
                  <a:srgbClr val="FFFFFF"/>
                </a:highlight>
                <a:latin typeface="+mn-lt"/>
                <a:ea typeface="Roboto"/>
                <a:cs typeface="Roboto"/>
                <a:sym typeface="Roboto"/>
              </a:rPr>
              <a:t> son </a:t>
            </a:r>
            <a:r>
              <a:rPr lang="en" sz="1970" dirty="0" err="1">
                <a:solidFill>
                  <a:srgbClr val="444746"/>
                </a:solidFill>
                <a:highlight>
                  <a:srgbClr val="FFFFFF"/>
                </a:highlight>
                <a:latin typeface="+mn-lt"/>
                <a:ea typeface="Roboto"/>
                <a:cs typeface="Roboto"/>
                <a:sym typeface="Roboto"/>
              </a:rPr>
              <a:t>propre</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ordinateur</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Ayez</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toujours</a:t>
            </a:r>
            <a:r>
              <a:rPr lang="en" sz="1970" dirty="0">
                <a:solidFill>
                  <a:srgbClr val="444746"/>
                </a:solidFill>
                <a:highlight>
                  <a:srgbClr val="FFFFFF"/>
                </a:highlight>
                <a:latin typeface="+mn-lt"/>
                <a:ea typeface="Roboto"/>
                <a:cs typeface="Roboto"/>
                <a:sym typeface="Roboto"/>
              </a:rPr>
              <a:t> de </a:t>
            </a:r>
            <a:r>
              <a:rPr lang="en" sz="1970" dirty="0" err="1">
                <a:solidFill>
                  <a:srgbClr val="444746"/>
                </a:solidFill>
                <a:highlight>
                  <a:srgbClr val="FFFFFF"/>
                </a:highlight>
                <a:latin typeface="+mn-lt"/>
                <a:ea typeface="Roboto"/>
                <a:cs typeface="Roboto"/>
                <a:sym typeface="Roboto"/>
              </a:rPr>
              <a:t>connecteurs</a:t>
            </a:r>
            <a:r>
              <a:rPr lang="en" sz="1970" dirty="0">
                <a:solidFill>
                  <a:srgbClr val="444746"/>
                </a:solidFill>
                <a:highlight>
                  <a:srgbClr val="FFFFFF"/>
                </a:highlight>
                <a:latin typeface="+mn-lt"/>
                <a:ea typeface="Roboto"/>
                <a:cs typeface="Roboto"/>
                <a:sym typeface="Roboto"/>
              </a:rPr>
              <a:t> PC et IOS </a:t>
            </a:r>
            <a:r>
              <a:rPr lang="en" sz="1970" dirty="0" err="1">
                <a:solidFill>
                  <a:srgbClr val="444746"/>
                </a:solidFill>
                <a:highlight>
                  <a:srgbClr val="FFFFFF"/>
                </a:highlight>
                <a:latin typeface="+mn-lt"/>
                <a:ea typeface="Roboto"/>
                <a:cs typeface="Roboto"/>
                <a:sym typeface="Roboto"/>
              </a:rPr>
              <a:t>disponible</a:t>
            </a:r>
            <a:r>
              <a:rPr lang="en" sz="1970" dirty="0">
                <a:solidFill>
                  <a:srgbClr val="444746"/>
                </a:solidFill>
                <a:highlight>
                  <a:srgbClr val="FFFFFF"/>
                </a:highlight>
                <a:latin typeface="+mn-lt"/>
                <a:ea typeface="Roboto"/>
                <a:cs typeface="Roboto"/>
                <a:sym typeface="Roboto"/>
              </a:rPr>
              <a:t> </a:t>
            </a:r>
            <a:r>
              <a:rPr lang="en" sz="1970" dirty="0" err="1">
                <a:solidFill>
                  <a:srgbClr val="444746"/>
                </a:solidFill>
                <a:highlight>
                  <a:srgbClr val="FFFFFF"/>
                </a:highlight>
                <a:latin typeface="+mn-lt"/>
                <a:ea typeface="Roboto"/>
                <a:cs typeface="Roboto"/>
                <a:sym typeface="Roboto"/>
              </a:rPr>
              <a:t>dans</a:t>
            </a:r>
            <a:r>
              <a:rPr lang="en" sz="1970" dirty="0">
                <a:solidFill>
                  <a:srgbClr val="444746"/>
                </a:solidFill>
                <a:highlight>
                  <a:srgbClr val="FFFFFF"/>
                </a:highlight>
                <a:latin typeface="+mn-lt"/>
                <a:ea typeface="Roboto"/>
                <a:cs typeface="Roboto"/>
                <a:sym typeface="Roboto"/>
              </a:rPr>
              <a:t> un sac "premier </a:t>
            </a:r>
            <a:r>
              <a:rPr lang="en" sz="1970" dirty="0" err="1">
                <a:solidFill>
                  <a:srgbClr val="444746"/>
                </a:solidFill>
                <a:highlight>
                  <a:srgbClr val="FFFFFF"/>
                </a:highlight>
                <a:latin typeface="+mn-lt"/>
                <a:ea typeface="Roboto"/>
                <a:cs typeface="Roboto"/>
                <a:sym typeface="Roboto"/>
              </a:rPr>
              <a:t>soins</a:t>
            </a:r>
            <a:r>
              <a:rPr lang="en" sz="1970" dirty="0">
                <a:solidFill>
                  <a:srgbClr val="444746"/>
                </a:solidFill>
                <a:highlight>
                  <a:srgbClr val="FFFFFF"/>
                </a:highlight>
                <a:latin typeface="+mn-lt"/>
                <a:ea typeface="Roboto"/>
                <a:cs typeface="Roboto"/>
                <a:sym typeface="Roboto"/>
              </a:rPr>
              <a:t>"</a:t>
            </a:r>
            <a:endParaRPr sz="1970" dirty="0">
              <a:latin typeface="+mn-lt"/>
            </a:endParaRPr>
          </a:p>
          <a:p>
            <a:pPr marL="0" lvl="0" indent="0" algn="l" rtl="0">
              <a:lnSpc>
                <a:spcPct val="115000"/>
              </a:lnSpc>
              <a:spcBef>
                <a:spcPts val="1200"/>
              </a:spcBef>
              <a:spcAft>
                <a:spcPts val="1200"/>
              </a:spcAft>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0" y="1677325"/>
            <a:ext cx="31866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Présentation </a:t>
            </a:r>
            <a:endParaRPr/>
          </a:p>
          <a:p>
            <a:pPr marL="0" lvl="0" indent="0" algn="ctr" rtl="0">
              <a:lnSpc>
                <a:spcPct val="100000"/>
              </a:lnSpc>
              <a:spcBef>
                <a:spcPts val="0"/>
              </a:spcBef>
              <a:spcAft>
                <a:spcPts val="0"/>
              </a:spcAft>
              <a:buSzPts val="3000"/>
              <a:buNone/>
            </a:pPr>
            <a:r>
              <a:rPr lang="en"/>
              <a:t>de l’équipe </a:t>
            </a:r>
            <a:endParaRPr/>
          </a:p>
          <a:p>
            <a:pPr marL="0" lvl="0" indent="0" algn="ctr" rtl="0">
              <a:lnSpc>
                <a:spcPct val="100000"/>
              </a:lnSpc>
              <a:spcBef>
                <a:spcPts val="0"/>
              </a:spcBef>
              <a:spcAft>
                <a:spcPts val="0"/>
              </a:spcAft>
              <a:buSzPts val="3000"/>
              <a:buNone/>
            </a:pPr>
            <a:r>
              <a:rPr lang="en"/>
              <a:t>de recherche</a:t>
            </a:r>
            <a:endParaRPr/>
          </a:p>
        </p:txBody>
      </p:sp>
      <p:sp>
        <p:nvSpPr>
          <p:cNvPr id="101" name="Google Shape;101;p19"/>
          <p:cNvSpPr txBox="1"/>
          <p:nvPr/>
        </p:nvSpPr>
        <p:spPr>
          <a:xfrm>
            <a:off x="4320850" y="332675"/>
            <a:ext cx="46563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ANA INÉS ANSALDO Ph.D.</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Professeure titulaire, </a:t>
            </a:r>
            <a:r>
              <a:rPr lang="en" sz="900"/>
              <a:t>École</a:t>
            </a:r>
            <a:r>
              <a:rPr lang="en" sz="900" b="0" i="0" u="none" strike="noStrike" cap="none">
                <a:solidFill>
                  <a:srgbClr val="000000"/>
                </a:solidFill>
                <a:latin typeface="Arial"/>
                <a:ea typeface="Arial"/>
                <a:cs typeface="Arial"/>
                <a:sym typeface="Arial"/>
              </a:rPr>
              <a:t> d'orthophonie et d'audiologie, Faculté de médecine, Université de Montréal</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Directrice du Laboratoire de Plasticité cérébrale, communication et vieillissement, Centre de Recherche de l'Institut universitaire de gériatrie de Montréal</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www.laboansaldo.com</a:t>
            </a:r>
            <a:endParaRPr sz="900" b="0" i="0" u="none" strike="noStrike" cap="none">
              <a:solidFill>
                <a:srgbClr val="000000"/>
              </a:solidFill>
              <a:latin typeface="Arial"/>
              <a:ea typeface="Arial"/>
              <a:cs typeface="Arial"/>
              <a:sym typeface="Arial"/>
            </a:endParaRPr>
          </a:p>
        </p:txBody>
      </p:sp>
      <p:sp>
        <p:nvSpPr>
          <p:cNvPr id="102" name="Google Shape;102;p19"/>
          <p:cNvSpPr/>
          <p:nvPr/>
        </p:nvSpPr>
        <p:spPr>
          <a:xfrm>
            <a:off x="3570175" y="567125"/>
            <a:ext cx="630900" cy="630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9"/>
          <p:cNvSpPr/>
          <p:nvPr/>
        </p:nvSpPr>
        <p:spPr>
          <a:xfrm>
            <a:off x="3570175" y="1677325"/>
            <a:ext cx="630900" cy="630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9"/>
          <p:cNvSpPr/>
          <p:nvPr/>
        </p:nvSpPr>
        <p:spPr>
          <a:xfrm>
            <a:off x="3570175" y="2859725"/>
            <a:ext cx="630900" cy="630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9"/>
          <p:cNvSpPr/>
          <p:nvPr/>
        </p:nvSpPr>
        <p:spPr>
          <a:xfrm>
            <a:off x="3570175" y="3978300"/>
            <a:ext cx="630900" cy="630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9"/>
          <p:cNvSpPr txBox="1"/>
          <p:nvPr/>
        </p:nvSpPr>
        <p:spPr>
          <a:xfrm>
            <a:off x="4405925" y="3833354"/>
            <a:ext cx="46563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900" b="1">
                <a:highlight>
                  <a:srgbClr val="FFFFFF"/>
                </a:highlight>
              </a:rPr>
              <a:t>SOPHIE CHESNEAU, Ph.D.</a:t>
            </a:r>
            <a:endParaRPr sz="900" b="1">
              <a:highlight>
                <a:srgbClr val="FFFFFF"/>
              </a:highlight>
            </a:endParaRPr>
          </a:p>
          <a:p>
            <a:pPr marL="0" marR="0" lvl="0" indent="0" algn="l" rtl="0">
              <a:lnSpc>
                <a:spcPct val="100000"/>
              </a:lnSpc>
              <a:spcBef>
                <a:spcPts val="0"/>
              </a:spcBef>
              <a:spcAft>
                <a:spcPts val="0"/>
              </a:spcAft>
              <a:buNone/>
            </a:pPr>
            <a:endParaRPr sz="900">
              <a:highlight>
                <a:srgbClr val="FFFFFF"/>
              </a:highlight>
            </a:endParaRPr>
          </a:p>
          <a:p>
            <a:pPr marL="0" marR="0" lvl="0" indent="0" algn="l" rtl="0">
              <a:lnSpc>
                <a:spcPct val="100000"/>
              </a:lnSpc>
              <a:spcBef>
                <a:spcPts val="0"/>
              </a:spcBef>
              <a:spcAft>
                <a:spcPts val="0"/>
              </a:spcAft>
              <a:buNone/>
            </a:pPr>
            <a:r>
              <a:rPr lang="en" sz="900">
                <a:highlight>
                  <a:srgbClr val="FFFFFF"/>
                </a:highlight>
              </a:rPr>
              <a:t>Professeure, Département d’orthophonie, Pavillon de la santé, Université du Québec à Trois-Rivières </a:t>
            </a:r>
            <a:endParaRPr sz="900">
              <a:highlight>
                <a:srgbClr val="FFFFFF"/>
              </a:highlight>
            </a:endParaRPr>
          </a:p>
          <a:p>
            <a:pPr marL="0" marR="0" lvl="0" indent="0" algn="l" rtl="0">
              <a:lnSpc>
                <a:spcPct val="100000"/>
              </a:lnSpc>
              <a:spcBef>
                <a:spcPts val="0"/>
              </a:spcBef>
              <a:spcAft>
                <a:spcPts val="0"/>
              </a:spcAft>
              <a:buNone/>
            </a:pPr>
            <a:r>
              <a:rPr lang="en" sz="900">
                <a:highlight>
                  <a:srgbClr val="FFFFFF"/>
                </a:highlight>
              </a:rPr>
              <a:t>Chercheure </a:t>
            </a:r>
            <a:r>
              <a:rPr lang="en" sz="900"/>
              <a:t>Centre de Recherche de l'Institut universitaire de gériatrie de Montréal</a:t>
            </a:r>
            <a:endParaRPr sz="900"/>
          </a:p>
          <a:p>
            <a:pPr marL="0" marR="0" lvl="0" indent="0" algn="l" rtl="0">
              <a:lnSpc>
                <a:spcPct val="100000"/>
              </a:lnSpc>
              <a:spcBef>
                <a:spcPts val="0"/>
              </a:spcBef>
              <a:spcAft>
                <a:spcPts val="0"/>
              </a:spcAft>
              <a:buNone/>
            </a:pPr>
            <a:endParaRPr sz="900">
              <a:highlight>
                <a:srgbClr val="FFFFFF"/>
              </a:highlight>
            </a:endParaRPr>
          </a:p>
        </p:txBody>
      </p:sp>
      <p:sp>
        <p:nvSpPr>
          <p:cNvPr id="107" name="Google Shape;107;p19"/>
          <p:cNvSpPr txBox="1"/>
          <p:nvPr/>
        </p:nvSpPr>
        <p:spPr>
          <a:xfrm>
            <a:off x="4201075" y="1516558"/>
            <a:ext cx="4656300" cy="1313700"/>
          </a:xfrm>
          <a:prstGeom prst="rect">
            <a:avLst/>
          </a:prstGeom>
          <a:noFill/>
          <a:ln>
            <a:noFill/>
          </a:ln>
        </p:spPr>
        <p:txBody>
          <a:bodyPr spcFirstLastPara="1" wrap="square" lIns="91425" tIns="91425" rIns="91425" bIns="91425" anchor="t" anchorCtr="0">
            <a:spAutoFit/>
          </a:bodyPr>
          <a:lstStyle/>
          <a:p>
            <a:pPr marL="152400" lvl="0" indent="0" algn="l" rtl="0">
              <a:lnSpc>
                <a:spcPct val="115000"/>
              </a:lnSpc>
              <a:spcBef>
                <a:spcPts val="800"/>
              </a:spcBef>
              <a:spcAft>
                <a:spcPts val="0"/>
              </a:spcAft>
              <a:buNone/>
            </a:pPr>
            <a:r>
              <a:rPr lang="en" sz="900" b="1">
                <a:solidFill>
                  <a:schemeClr val="dk2"/>
                </a:solidFill>
              </a:rPr>
              <a:t>ADRIANA LACERDA, Ph.D.</a:t>
            </a:r>
            <a:endParaRPr sz="900" b="1">
              <a:solidFill>
                <a:schemeClr val="dk2"/>
              </a:solidFill>
            </a:endParaRPr>
          </a:p>
          <a:p>
            <a:pPr marL="152400" lvl="0" indent="0" algn="l" rtl="0">
              <a:lnSpc>
                <a:spcPct val="100000"/>
              </a:lnSpc>
              <a:spcBef>
                <a:spcPts val="0"/>
              </a:spcBef>
              <a:spcAft>
                <a:spcPts val="0"/>
              </a:spcAft>
              <a:buNone/>
            </a:pPr>
            <a:r>
              <a:rPr lang="en" sz="900">
                <a:solidFill>
                  <a:schemeClr val="dk2"/>
                </a:solidFill>
              </a:rPr>
              <a:t>Professeure agrégée,  l’École d’orthophonie et audiologie, Faculté de médecine, Université de Montréal</a:t>
            </a:r>
            <a:endParaRPr sz="900">
              <a:solidFill>
                <a:schemeClr val="dk2"/>
              </a:solidFill>
            </a:endParaRPr>
          </a:p>
          <a:p>
            <a:pPr marL="152400" lvl="0" indent="0" algn="l" rtl="0">
              <a:lnSpc>
                <a:spcPct val="100000"/>
              </a:lnSpc>
              <a:spcBef>
                <a:spcPts val="0"/>
              </a:spcBef>
              <a:spcAft>
                <a:spcPts val="0"/>
              </a:spcAft>
              <a:buNone/>
            </a:pPr>
            <a:r>
              <a:rPr lang="en" sz="900">
                <a:solidFill>
                  <a:schemeClr val="dk2"/>
                </a:solidFill>
              </a:rPr>
              <a:t>Directrice du Laboratoire Audition et vieillissement,</a:t>
            </a:r>
            <a:endParaRPr sz="900">
              <a:solidFill>
                <a:schemeClr val="dk2"/>
              </a:solidFill>
            </a:endParaRPr>
          </a:p>
          <a:p>
            <a:pPr marL="152400" lvl="0" indent="0" algn="l" rtl="0">
              <a:lnSpc>
                <a:spcPct val="100000"/>
              </a:lnSpc>
              <a:spcBef>
                <a:spcPts val="0"/>
              </a:spcBef>
              <a:spcAft>
                <a:spcPts val="0"/>
              </a:spcAft>
              <a:buNone/>
            </a:pPr>
            <a:r>
              <a:rPr lang="en" sz="900">
                <a:solidFill>
                  <a:schemeClr val="dk2"/>
                </a:solidFill>
              </a:rPr>
              <a:t>Centre de recherche de l’Institut universitaire de gériatrie de Montréal</a:t>
            </a:r>
            <a:endParaRPr sz="900">
              <a:solidFill>
                <a:schemeClr val="dk2"/>
              </a:solidFill>
            </a:endParaRPr>
          </a:p>
          <a:p>
            <a:pPr marL="152400" lvl="0" indent="0" algn="l" rtl="0">
              <a:lnSpc>
                <a:spcPct val="100000"/>
              </a:lnSpc>
              <a:spcBef>
                <a:spcPts val="0"/>
              </a:spcBef>
              <a:spcAft>
                <a:spcPts val="0"/>
              </a:spcAft>
              <a:buNone/>
            </a:pPr>
            <a:r>
              <a:rPr lang="en" sz="900">
                <a:solidFill>
                  <a:schemeClr val="dk2"/>
                </a:solidFill>
              </a:rPr>
              <a:t>Co- Titulaire de la Chaire de la Fondation Caroline Durand en audition et vieillissement de l’Université De Montréal (2021-2026)</a:t>
            </a:r>
            <a:endParaRPr sz="900">
              <a:solidFill>
                <a:schemeClr val="dk2"/>
              </a:solidFill>
            </a:endParaRPr>
          </a:p>
          <a:p>
            <a:pPr marL="0" marR="0" lvl="0" indent="0" algn="l" rtl="0">
              <a:lnSpc>
                <a:spcPct val="100000"/>
              </a:lnSpc>
              <a:spcBef>
                <a:spcPts val="0"/>
              </a:spcBef>
              <a:spcAft>
                <a:spcPts val="0"/>
              </a:spcAft>
              <a:buClr>
                <a:srgbClr val="000000"/>
              </a:buClr>
              <a:buSzPts val="900"/>
              <a:buFont typeface="Arial"/>
              <a:buNone/>
            </a:pPr>
            <a:endParaRPr sz="900" b="1"/>
          </a:p>
        </p:txBody>
      </p:sp>
      <p:sp>
        <p:nvSpPr>
          <p:cNvPr id="108" name="Google Shape;108;p19"/>
          <p:cNvSpPr txBox="1"/>
          <p:nvPr/>
        </p:nvSpPr>
        <p:spPr>
          <a:xfrm>
            <a:off x="4379300" y="2678750"/>
            <a:ext cx="4656300" cy="980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700"/>
              </a:spcBef>
              <a:spcAft>
                <a:spcPts val="0"/>
              </a:spcAft>
              <a:buNone/>
            </a:pPr>
            <a:r>
              <a:rPr lang="en" sz="900" b="1">
                <a:solidFill>
                  <a:srgbClr val="333333"/>
                </a:solidFill>
                <a:highlight>
                  <a:srgbClr val="FFFFFF"/>
                </a:highlight>
              </a:rPr>
              <a:t>GONIA JAREMA ARVANITAKIS, Ph.D. </a:t>
            </a:r>
            <a:endParaRPr sz="900" b="1">
              <a:solidFill>
                <a:srgbClr val="333333"/>
              </a:solidFill>
              <a:highlight>
                <a:srgbClr val="FFFFFF"/>
              </a:highlight>
            </a:endParaRPr>
          </a:p>
          <a:p>
            <a:pPr marL="0" lvl="0" indent="0" algn="l" rtl="0">
              <a:lnSpc>
                <a:spcPct val="100000"/>
              </a:lnSpc>
              <a:spcBef>
                <a:spcPts val="800"/>
              </a:spcBef>
              <a:spcAft>
                <a:spcPts val="0"/>
              </a:spcAft>
              <a:buNone/>
            </a:pPr>
            <a:r>
              <a:rPr lang="en" sz="900">
                <a:solidFill>
                  <a:srgbClr val="333333"/>
                </a:solidFill>
                <a:highlight>
                  <a:srgbClr val="FFFFFF"/>
                </a:highlight>
              </a:rPr>
              <a:t>Professeure associée</a:t>
            </a:r>
            <a:r>
              <a:rPr lang="en" sz="900" b="1">
                <a:solidFill>
                  <a:srgbClr val="333333"/>
                </a:solidFill>
                <a:highlight>
                  <a:srgbClr val="FFFFFF"/>
                </a:highlight>
              </a:rPr>
              <a:t>, </a:t>
            </a:r>
            <a:r>
              <a:rPr lang="en" sz="900">
                <a:solidFill>
                  <a:srgbClr val="333333"/>
                </a:solidFill>
                <a:highlight>
                  <a:srgbClr val="FFFFFF"/>
                </a:highlight>
              </a:rPr>
              <a:t>Faculté des arts et des sciences, Département de linguistique et de traduction, Pavillon Lionel-Groulx, Université de Montréal. </a:t>
            </a:r>
            <a:endParaRPr sz="900">
              <a:solidFill>
                <a:srgbClr val="333333"/>
              </a:solidFill>
              <a:highlight>
                <a:srgbClr val="FFFFFF"/>
              </a:highlight>
            </a:endParaRPr>
          </a:p>
          <a:p>
            <a:pPr marL="0" lvl="0" indent="0" algn="l" rtl="0">
              <a:lnSpc>
                <a:spcPct val="100000"/>
              </a:lnSpc>
              <a:spcBef>
                <a:spcPts val="0"/>
              </a:spcBef>
              <a:spcAft>
                <a:spcPts val="0"/>
              </a:spcAft>
              <a:buNone/>
            </a:pPr>
            <a:r>
              <a:rPr lang="en" sz="900">
                <a:solidFill>
                  <a:srgbClr val="4D5156"/>
                </a:solidFill>
                <a:highlight>
                  <a:srgbClr val="FFFFFF"/>
                </a:highlight>
              </a:rPr>
              <a:t>Chercheuse au Centre de recherche de l'Institut universitaire de gériatrie de </a:t>
            </a:r>
            <a:r>
              <a:rPr lang="en" sz="900">
                <a:solidFill>
                  <a:srgbClr val="5F6368"/>
                </a:solidFill>
                <a:highlight>
                  <a:srgbClr val="FFFFFF"/>
                </a:highlight>
              </a:rPr>
              <a:t>Montréal</a:t>
            </a:r>
            <a:r>
              <a:rPr lang="en" sz="900" b="1">
                <a:solidFill>
                  <a:srgbClr val="4D5156"/>
                </a:solidFill>
                <a:highlight>
                  <a:srgbClr val="FFFFFF"/>
                </a:highlight>
              </a:rPr>
              <a:t>,</a:t>
            </a:r>
            <a:r>
              <a:rPr lang="en" sz="900">
                <a:solidFill>
                  <a:srgbClr val="4D5156"/>
                </a:solidFill>
                <a:highlight>
                  <a:srgbClr val="FFFFFF"/>
                </a:highlight>
              </a:rPr>
              <a:t> Laboratoire sur le lexique</a:t>
            </a:r>
            <a:endParaRPr sz="9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311700" y="540550"/>
            <a:ext cx="7693800" cy="5655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rgbClr val="FFFFFF"/>
                </a:solidFill>
              </a:rPr>
              <a:t>Choisir le menu et commander le traiteur</a:t>
            </a:r>
            <a:endParaRPr>
              <a:solidFill>
                <a:srgbClr val="FFFFFF"/>
              </a:solidFill>
            </a:endParaRPr>
          </a:p>
        </p:txBody>
      </p:sp>
      <p:pic>
        <p:nvPicPr>
          <p:cNvPr id="234" name="Google Shape;234;p33"/>
          <p:cNvPicPr preferRelativeResize="0"/>
          <p:nvPr/>
        </p:nvPicPr>
        <p:blipFill>
          <a:blip r:embed="rId3">
            <a:alphaModFix/>
          </a:blip>
          <a:stretch>
            <a:fillRect/>
          </a:stretch>
        </p:blipFill>
        <p:spPr>
          <a:xfrm>
            <a:off x="457175" y="2538325"/>
            <a:ext cx="1983174" cy="1967425"/>
          </a:xfrm>
          <a:prstGeom prst="rect">
            <a:avLst/>
          </a:prstGeom>
          <a:noFill/>
          <a:ln>
            <a:noFill/>
          </a:ln>
        </p:spPr>
      </p:pic>
      <p:sp>
        <p:nvSpPr>
          <p:cNvPr id="235" name="Google Shape;235;p33"/>
          <p:cNvSpPr txBox="1"/>
          <p:nvPr/>
        </p:nvSpPr>
        <p:spPr>
          <a:xfrm>
            <a:off x="443699" y="1533750"/>
            <a:ext cx="568555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err="1"/>
              <a:t>Selon</a:t>
            </a:r>
            <a:r>
              <a:rPr lang="en" dirty="0"/>
              <a:t> </a:t>
            </a:r>
            <a:r>
              <a:rPr lang="en" dirty="0" err="1"/>
              <a:t>évidemment</a:t>
            </a:r>
            <a:r>
              <a:rPr lang="en" dirty="0"/>
              <a:t> le </a:t>
            </a:r>
            <a:r>
              <a:rPr lang="en" dirty="0" err="1"/>
              <a:t>nombre</a:t>
            </a:r>
            <a:r>
              <a:rPr lang="en" dirty="0"/>
              <a:t> de </a:t>
            </a:r>
            <a:r>
              <a:rPr lang="en" dirty="0" err="1"/>
              <a:t>personnes</a:t>
            </a:r>
            <a:r>
              <a:rPr lang="en" dirty="0"/>
              <a:t> </a:t>
            </a:r>
            <a:r>
              <a:rPr lang="en" dirty="0" err="1"/>
              <a:t>attendues</a:t>
            </a:r>
            <a:r>
              <a:rPr lang="en" dirty="0"/>
              <a:t>. </a:t>
            </a:r>
            <a:r>
              <a:rPr lang="en" dirty="0" err="1"/>
              <a:t>Prévoyez</a:t>
            </a:r>
            <a:r>
              <a:rPr lang="en" dirty="0"/>
              <a:t> comment et </a:t>
            </a:r>
            <a:r>
              <a:rPr lang="en" dirty="0" err="1"/>
              <a:t>à</a:t>
            </a:r>
            <a:r>
              <a:rPr lang="en" dirty="0"/>
              <a:t> qui </a:t>
            </a:r>
            <a:r>
              <a:rPr lang="en" dirty="0" err="1"/>
              <a:t>vous</a:t>
            </a:r>
            <a:r>
              <a:rPr lang="en" dirty="0"/>
              <a:t> </a:t>
            </a:r>
            <a:r>
              <a:rPr lang="en" dirty="0" err="1"/>
              <a:t>offrirez</a:t>
            </a:r>
            <a:r>
              <a:rPr lang="en" dirty="0"/>
              <a:t> les surplus </a:t>
            </a:r>
            <a:r>
              <a:rPr lang="en" dirty="0" err="1"/>
              <a:t>alimentaires</a:t>
            </a:r>
            <a:r>
              <a:rPr lang="en" dirty="0"/>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311700" y="212550"/>
            <a:ext cx="8654700" cy="9987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Imprimer la liste de présence et le formulaire de consentement</a:t>
            </a:r>
            <a:endParaRPr>
              <a:solidFill>
                <a:schemeClr val="lt1"/>
              </a:solidFill>
            </a:endParaRPr>
          </a:p>
        </p:txBody>
      </p:sp>
      <p:pic>
        <p:nvPicPr>
          <p:cNvPr id="242" name="Google Shape;242;p34"/>
          <p:cNvPicPr preferRelativeResize="0"/>
          <p:nvPr/>
        </p:nvPicPr>
        <p:blipFill>
          <a:blip r:embed="rId3">
            <a:alphaModFix/>
          </a:blip>
          <a:stretch>
            <a:fillRect/>
          </a:stretch>
        </p:blipFill>
        <p:spPr>
          <a:xfrm>
            <a:off x="758900" y="2361800"/>
            <a:ext cx="2229975" cy="2296876"/>
          </a:xfrm>
          <a:prstGeom prst="rect">
            <a:avLst/>
          </a:prstGeom>
          <a:noFill/>
          <a:ln>
            <a:noFill/>
          </a:ln>
        </p:spPr>
      </p:pic>
      <p:sp>
        <p:nvSpPr>
          <p:cNvPr id="243" name="Google Shape;243;p34"/>
          <p:cNvSpPr txBox="1"/>
          <p:nvPr/>
        </p:nvSpPr>
        <p:spPr>
          <a:xfrm>
            <a:off x="3796400" y="2478450"/>
            <a:ext cx="335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4" name="Google Shape;244;p34"/>
          <p:cNvSpPr txBox="1"/>
          <p:nvPr/>
        </p:nvSpPr>
        <p:spPr>
          <a:xfrm>
            <a:off x="3749650" y="2825975"/>
            <a:ext cx="5216700" cy="1908600"/>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Note: Si votre événement se déroule dans le cadre d’un projet de recherche, les participants seront invités à remplir un formulaire de consentement, ainsi qu’un questionnaire, et ce,  avant et après la conférence. Ceci permettra de recueillir des informations sur la perception des participants à l'événement. Il est essentiel d’informer les participant.e.s de ceci et ce au moment de l’inscription, pour éviter de les surprendre avec une demande inattendue.</a:t>
            </a:r>
            <a:endParaRPr/>
          </a:p>
        </p:txBody>
      </p:sp>
      <p:graphicFrame>
        <p:nvGraphicFramePr>
          <p:cNvPr id="2" name="Tableau 1">
            <a:extLst>
              <a:ext uri="{FF2B5EF4-FFF2-40B4-BE49-F238E27FC236}">
                <a16:creationId xmlns:a16="http://schemas.microsoft.com/office/drawing/2014/main" id="{76EE5601-BB6D-FB4D-ADF3-735089982048}"/>
              </a:ext>
            </a:extLst>
          </p:cNvPr>
          <p:cNvGraphicFramePr>
            <a:graphicFrameLocks noGrp="1"/>
          </p:cNvGraphicFramePr>
          <p:nvPr>
            <p:extLst>
              <p:ext uri="{D42A27DB-BD31-4B8C-83A1-F6EECF244321}">
                <p14:modId xmlns:p14="http://schemas.microsoft.com/office/powerpoint/2010/main" val="445577051"/>
              </p:ext>
            </p:extLst>
          </p:nvPr>
        </p:nvGraphicFramePr>
        <p:xfrm>
          <a:off x="3749650" y="1451232"/>
          <a:ext cx="5216700" cy="1134760"/>
        </p:xfrm>
        <a:graphic>
          <a:graphicData uri="http://schemas.openxmlformats.org/drawingml/2006/table">
            <a:tbl>
              <a:tblPr/>
              <a:tblGrid>
                <a:gridCol w="1623226">
                  <a:extLst>
                    <a:ext uri="{9D8B030D-6E8A-4147-A177-3AD203B41FA5}">
                      <a16:colId xmlns:a16="http://schemas.microsoft.com/office/drawing/2014/main" val="2037281324"/>
                    </a:ext>
                  </a:extLst>
                </a:gridCol>
                <a:gridCol w="802631">
                  <a:extLst>
                    <a:ext uri="{9D8B030D-6E8A-4147-A177-3AD203B41FA5}">
                      <a16:colId xmlns:a16="http://schemas.microsoft.com/office/drawing/2014/main" val="4041824868"/>
                    </a:ext>
                  </a:extLst>
                </a:gridCol>
                <a:gridCol w="891810">
                  <a:extLst>
                    <a:ext uri="{9D8B030D-6E8A-4147-A177-3AD203B41FA5}">
                      <a16:colId xmlns:a16="http://schemas.microsoft.com/office/drawing/2014/main" val="2240077950"/>
                    </a:ext>
                  </a:extLst>
                </a:gridCol>
                <a:gridCol w="1374438">
                  <a:extLst>
                    <a:ext uri="{9D8B030D-6E8A-4147-A177-3AD203B41FA5}">
                      <a16:colId xmlns:a16="http://schemas.microsoft.com/office/drawing/2014/main" val="3206928702"/>
                    </a:ext>
                  </a:extLst>
                </a:gridCol>
                <a:gridCol w="524595">
                  <a:extLst>
                    <a:ext uri="{9D8B030D-6E8A-4147-A177-3AD203B41FA5}">
                      <a16:colId xmlns:a16="http://schemas.microsoft.com/office/drawing/2014/main" val="3606367446"/>
                    </a:ext>
                  </a:extLst>
                </a:gridCol>
              </a:tblGrid>
              <a:tr h="499675">
                <a:tc>
                  <a:txBody>
                    <a:bodyPr/>
                    <a:lstStyle/>
                    <a:p>
                      <a:pPr algn="ctr" rtl="0" fontAlgn="ctr"/>
                      <a:r>
                        <a:rPr lang="fr-CA" sz="700" b="1" dirty="0">
                          <a:solidFill>
                            <a:srgbClr val="FFFFFF"/>
                          </a:solidFill>
                          <a:effectLst/>
                        </a:rPr>
                        <a:t>Prénom et nom </a:t>
                      </a:r>
                    </a:p>
                  </a:txBody>
                  <a:tcPr marL="8241" marR="8241" marT="5494" marB="54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700" b="1" dirty="0">
                          <a:solidFill>
                            <a:srgbClr val="FFFFFF"/>
                          </a:solidFill>
                          <a:effectLst/>
                        </a:rPr>
                        <a:t>Numéro de téléphone</a:t>
                      </a:r>
                    </a:p>
                  </a:txBody>
                  <a:tcPr marL="8241" marR="8241" marT="5494" marB="54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700" b="1" dirty="0">
                          <a:solidFill>
                            <a:srgbClr val="FFFFFF"/>
                          </a:solidFill>
                          <a:effectLst/>
                        </a:rPr>
                        <a:t>Adresse courriel</a:t>
                      </a:r>
                    </a:p>
                  </a:txBody>
                  <a:tcPr marL="8241" marR="8241" marT="5494" marB="54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700" b="1" dirty="0">
                          <a:solidFill>
                            <a:srgbClr val="FFFFFF"/>
                          </a:solidFill>
                          <a:effectLst/>
                        </a:rPr>
                        <a:t>Comment avez-vous appris l'existence de cet événement: Affiche, ami, site Web, Facebook..</a:t>
                      </a:r>
                    </a:p>
                  </a:txBody>
                  <a:tcPr marL="8241" marR="8241" marT="5494" marB="54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ctr"/>
                      <a:r>
                        <a:rPr lang="fr-CA" sz="700" b="1" dirty="0">
                          <a:solidFill>
                            <a:srgbClr val="FFFFFF"/>
                          </a:solidFill>
                          <a:effectLst/>
                        </a:rPr>
                        <a:t>Présence au Café Rencontre</a:t>
                      </a:r>
                    </a:p>
                  </a:txBody>
                  <a:tcPr marL="8241" marR="8241" marT="5494" marB="54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extLst>
                  <a:ext uri="{0D108BD9-81ED-4DB2-BD59-A6C34878D82A}">
                    <a16:rowId xmlns:a16="http://schemas.microsoft.com/office/drawing/2014/main" val="39841255"/>
                  </a:ext>
                </a:extLst>
              </a:tr>
              <a:tr h="127017">
                <a:tc>
                  <a:txBody>
                    <a:bodyPr/>
                    <a:lstStyle/>
                    <a:p>
                      <a:pPr rtl="0" fontAlgn="b"/>
                      <a:endParaRPr lang="fr-CA" sz="400">
                        <a:effectLst/>
                      </a:endParaRPr>
                    </a:p>
                  </a:txBody>
                  <a:tcPr marL="8241" marR="8241" marT="5494" marB="54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14947443"/>
                  </a:ext>
                </a:extLst>
              </a:tr>
              <a:tr h="127017">
                <a:tc>
                  <a:txBody>
                    <a:bodyPr/>
                    <a:lstStyle/>
                    <a:p>
                      <a:pPr rtl="0" fontAlgn="b"/>
                      <a:endParaRPr lang="fr-CA" sz="400">
                        <a:effectLst/>
                      </a:endParaRPr>
                    </a:p>
                  </a:txBody>
                  <a:tcPr marL="8241" marR="8241" marT="5494" marB="54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49416471"/>
                  </a:ext>
                </a:extLst>
              </a:tr>
              <a:tr h="127017">
                <a:tc>
                  <a:txBody>
                    <a:bodyPr/>
                    <a:lstStyle/>
                    <a:p>
                      <a:pPr rtl="0" fontAlgn="b"/>
                      <a:endParaRPr lang="fr-CA" sz="400">
                        <a:effectLst/>
                      </a:endParaRPr>
                    </a:p>
                  </a:txBody>
                  <a:tcPr marL="8241" marR="8241" marT="5494" marB="54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39382713"/>
                  </a:ext>
                </a:extLst>
              </a:tr>
              <a:tr h="127017">
                <a:tc>
                  <a:txBody>
                    <a:bodyPr/>
                    <a:lstStyle/>
                    <a:p>
                      <a:pPr rtl="0" fontAlgn="b"/>
                      <a:endParaRPr lang="fr-CA" sz="400">
                        <a:effectLst/>
                      </a:endParaRPr>
                    </a:p>
                  </a:txBody>
                  <a:tcPr marL="8241" marR="8241" marT="5494" marB="54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20034006"/>
                  </a:ext>
                </a:extLst>
              </a:tr>
              <a:tr h="127017">
                <a:tc>
                  <a:txBody>
                    <a:bodyPr/>
                    <a:lstStyle/>
                    <a:p>
                      <a:pPr rtl="0" fontAlgn="b"/>
                      <a:endParaRPr lang="fr-CA" sz="400">
                        <a:effectLst/>
                      </a:endParaRPr>
                    </a:p>
                  </a:txBody>
                  <a:tcPr marL="8241" marR="8241" marT="5494" marB="54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fr-CA" sz="40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fr-CA" sz="400" dirty="0">
                        <a:effectLst/>
                      </a:endParaRPr>
                    </a:p>
                  </a:txBody>
                  <a:tcPr marL="8241" marR="8241" marT="5494" marB="54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78363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311700" y="205100"/>
            <a:ext cx="8654700" cy="10212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Se procurer les prix de présence et prévoir un mécanisme de tirage</a:t>
            </a:r>
            <a:endParaRPr>
              <a:solidFill>
                <a:schemeClr val="lt1"/>
              </a:solidFill>
            </a:endParaRPr>
          </a:p>
        </p:txBody>
      </p:sp>
      <p:pic>
        <p:nvPicPr>
          <p:cNvPr id="250" name="Google Shape;250;p35"/>
          <p:cNvPicPr preferRelativeResize="0"/>
          <p:nvPr/>
        </p:nvPicPr>
        <p:blipFill>
          <a:blip r:embed="rId3">
            <a:alphaModFix/>
          </a:blip>
          <a:stretch>
            <a:fillRect/>
          </a:stretch>
        </p:blipFill>
        <p:spPr>
          <a:xfrm>
            <a:off x="474575" y="2463750"/>
            <a:ext cx="2488350" cy="1910700"/>
          </a:xfrm>
          <a:prstGeom prst="rect">
            <a:avLst/>
          </a:prstGeom>
          <a:noFill/>
          <a:ln>
            <a:noFill/>
          </a:ln>
        </p:spPr>
      </p:pic>
      <p:sp>
        <p:nvSpPr>
          <p:cNvPr id="251" name="Google Shape;251;p35"/>
          <p:cNvSpPr txBox="1"/>
          <p:nvPr/>
        </p:nvSpPr>
        <p:spPr>
          <a:xfrm>
            <a:off x="583175" y="1772825"/>
            <a:ext cx="785701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t>Un chapeau, un panier! </a:t>
            </a:r>
            <a:r>
              <a:rPr lang="en" sz="1800" dirty="0" err="1"/>
              <a:t>Chaque</a:t>
            </a:r>
            <a:r>
              <a:rPr lang="en" sz="1800" dirty="0"/>
              <a:t> </a:t>
            </a:r>
            <a:r>
              <a:rPr lang="en" sz="1800" dirty="0" err="1"/>
              <a:t>participan</a:t>
            </a:r>
            <a:r>
              <a:rPr lang="fr-CA" sz="1800" dirty="0" err="1"/>
              <a:t>t</a:t>
            </a:r>
            <a:r>
              <a:rPr lang="en" sz="1800" dirty="0"/>
              <a:t>  </a:t>
            </a:r>
            <a:r>
              <a:rPr lang="en" sz="1800" dirty="0" err="1"/>
              <a:t>reçoit</a:t>
            </a:r>
            <a:r>
              <a:rPr lang="en" sz="1800" dirty="0"/>
              <a:t> un billet </a:t>
            </a:r>
            <a:r>
              <a:rPr lang="en" sz="1800" dirty="0" err="1"/>
              <a:t>à</a:t>
            </a:r>
            <a:r>
              <a:rPr lang="en" sz="1800" dirty="0"/>
              <a:t> </a:t>
            </a:r>
            <a:r>
              <a:rPr lang="fr-CA" sz="1800" dirty="0"/>
              <a:t>son arrivée</a:t>
            </a:r>
            <a:r>
              <a:rPr lang="en" sz="1800" dirty="0"/>
              <a:t>. </a:t>
            </a:r>
            <a:r>
              <a:rPr lang="en" sz="1800" dirty="0" err="1"/>
              <a:t>Vous</a:t>
            </a:r>
            <a:r>
              <a:rPr lang="en" sz="1800" dirty="0"/>
              <a:t> </a:t>
            </a:r>
            <a:r>
              <a:rPr lang="en" sz="1800" dirty="0" err="1"/>
              <a:t>n’aurez</a:t>
            </a:r>
            <a:r>
              <a:rPr lang="en" sz="1800" dirty="0"/>
              <a:t> </a:t>
            </a:r>
            <a:r>
              <a:rPr lang="en" sz="1800" dirty="0" err="1"/>
              <a:t>qu’à</a:t>
            </a:r>
            <a:r>
              <a:rPr lang="en" sz="1800" dirty="0"/>
              <a:t> </a:t>
            </a:r>
            <a:r>
              <a:rPr lang="en" sz="1800" dirty="0" err="1"/>
              <a:t>piger</a:t>
            </a:r>
            <a:r>
              <a:rPr lang="en" sz="1800" dirty="0"/>
              <a:t> </a:t>
            </a:r>
            <a:r>
              <a:rPr lang="en" sz="1800" dirty="0" err="1"/>
              <a:t>ou</a:t>
            </a:r>
            <a:r>
              <a:rPr lang="en" sz="1800" dirty="0"/>
              <a:t> faire </a:t>
            </a:r>
            <a:r>
              <a:rPr lang="en" sz="1800" dirty="0" err="1"/>
              <a:t>piger</a:t>
            </a:r>
            <a:r>
              <a:rPr lang="en" sz="1800" dirty="0"/>
              <a:t> les </a:t>
            </a:r>
            <a:r>
              <a:rPr lang="en" sz="1800" dirty="0" err="1"/>
              <a:t>numéros</a:t>
            </a:r>
            <a:r>
              <a:rPr lang="en" sz="1800" dirty="0"/>
              <a:t> </a:t>
            </a:r>
            <a:r>
              <a:rPr lang="en" sz="1800" dirty="0" err="1"/>
              <a:t>à</a:t>
            </a:r>
            <a:r>
              <a:rPr lang="en" sz="1800" dirty="0"/>
              <a:t> la fin de </a:t>
            </a:r>
            <a:r>
              <a:rPr lang="en" sz="1800" dirty="0" err="1"/>
              <a:t>l’événement</a:t>
            </a:r>
            <a:r>
              <a:rPr lang="en" sz="1800" dirty="0"/>
              <a:t>.</a:t>
            </a:r>
            <a:endParaRP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C26B0">
            <a:alpha val="58039"/>
          </a:srgbClr>
        </a:solidFill>
        <a:effectLst/>
      </p:bgPr>
    </p:bg>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Avant </a:t>
            </a:r>
            <a:endParaRPr/>
          </a:p>
          <a:p>
            <a:pPr marL="0" lvl="0" indent="0" algn="ctr" rtl="0">
              <a:lnSpc>
                <a:spcPct val="100000"/>
              </a:lnSpc>
              <a:spcBef>
                <a:spcPts val="0"/>
              </a:spcBef>
              <a:spcAft>
                <a:spcPts val="0"/>
              </a:spcAft>
              <a:buSzPts val="3000"/>
              <a:buNone/>
            </a:pPr>
            <a:r>
              <a:rPr lang="en"/>
              <a:t>l’événement</a:t>
            </a:r>
            <a:endParaRPr/>
          </a:p>
        </p:txBody>
      </p:sp>
      <p:sp>
        <p:nvSpPr>
          <p:cNvPr id="257" name="Google Shape;257;p36"/>
          <p:cNvSpPr txBox="1">
            <a:spLocks noGrp="1"/>
          </p:cNvSpPr>
          <p:nvPr>
            <p:ph type="subTitle" idx="4294967295"/>
          </p:nvPr>
        </p:nvSpPr>
        <p:spPr>
          <a:xfrm>
            <a:off x="4166475" y="2955150"/>
            <a:ext cx="4045200" cy="1789200"/>
          </a:xfrm>
          <a:prstGeom prst="rect">
            <a:avLst/>
          </a:prstGeom>
          <a:noFill/>
          <a:ln>
            <a:noFill/>
          </a:ln>
        </p:spPr>
        <p:txBody>
          <a:bodyPr spcFirstLastPara="1" wrap="square" lIns="91425" tIns="91425" rIns="91425" bIns="91425" anchor="t" anchorCtr="0">
            <a:normAutofit/>
          </a:bodyPr>
          <a:lstStyle/>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Préparer le plan de communication</a:t>
            </a:r>
            <a:endParaRPr sz="1000" b="0" i="0" u="none" strike="noStrike" cap="none">
              <a:solidFill>
                <a:schemeClr val="lt2"/>
              </a:solidFill>
              <a:latin typeface="Arial"/>
              <a:ea typeface="Arial"/>
              <a:cs typeface="Arial"/>
              <a:sym typeface="Arial"/>
            </a:endParaRPr>
          </a:p>
          <a:p>
            <a:pPr marL="0" marR="0" lvl="0" indent="0" algn="l" rtl="0">
              <a:lnSpc>
                <a:spcPct val="115000"/>
              </a:lnSpc>
              <a:spcBef>
                <a:spcPts val="1200"/>
              </a:spcBef>
              <a:spcAft>
                <a:spcPts val="1200"/>
              </a:spcAft>
              <a:buClr>
                <a:schemeClr val="dk2"/>
              </a:buClr>
              <a:buSzPts val="1800"/>
              <a:buFont typeface="Arial"/>
              <a:buNone/>
            </a:pPr>
            <a:endParaRPr sz="1000" b="0" i="0" u="none" strike="noStrike" cap="none">
              <a:solidFill>
                <a:schemeClr val="lt2"/>
              </a:solidFill>
              <a:latin typeface="Arial"/>
              <a:ea typeface="Arial"/>
              <a:cs typeface="Arial"/>
              <a:sym typeface="Arial"/>
            </a:endParaRPr>
          </a:p>
        </p:txBody>
      </p:sp>
      <p:sp>
        <p:nvSpPr>
          <p:cNvPr id="258" name="Google Shape;258;p36"/>
          <p:cNvSpPr/>
          <p:nvPr/>
        </p:nvSpPr>
        <p:spPr>
          <a:xfrm>
            <a:off x="3793725" y="2188350"/>
            <a:ext cx="399300" cy="766800"/>
          </a:xfrm>
          <a:prstGeom prst="chevron">
            <a:avLst>
              <a:gd name="adj" fmla="val 6599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6"/>
          <p:cNvSpPr txBox="1"/>
          <p:nvPr/>
        </p:nvSpPr>
        <p:spPr>
          <a:xfrm>
            <a:off x="4166475" y="2248675"/>
            <a:ext cx="3401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lt2"/>
                </a:solidFill>
                <a:latin typeface="Arial"/>
                <a:ea typeface="Arial"/>
                <a:cs typeface="Arial"/>
                <a:sym typeface="Arial"/>
              </a:rPr>
              <a:t>PLANIFICATION</a:t>
            </a:r>
            <a:endParaRPr sz="3000" b="1" i="0" u="none" strike="noStrike" cap="none">
              <a:solidFill>
                <a:schemeClr val="lt2"/>
              </a:solidFill>
              <a:latin typeface="Arial"/>
              <a:ea typeface="Arial"/>
              <a:cs typeface="Arial"/>
              <a:sym typeface="Arial"/>
            </a:endParaRPr>
          </a:p>
        </p:txBody>
      </p:sp>
      <p:sp>
        <p:nvSpPr>
          <p:cNvPr id="260" name="Google Shape;260;p36"/>
          <p:cNvSpPr/>
          <p:nvPr/>
        </p:nvSpPr>
        <p:spPr>
          <a:xfrm>
            <a:off x="4269675" y="2188350"/>
            <a:ext cx="1014300" cy="164100"/>
          </a:xfrm>
          <a:prstGeom prst="rect">
            <a:avLst/>
          </a:prstGeom>
          <a:solidFill>
            <a:srgbClr val="9C26B0">
              <a:alpha val="58039"/>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COMMUNICATION</a:t>
            </a:r>
            <a:endParaRPr sz="800" b="1" i="0" u="none" strike="noStrike" cap="none">
              <a:solidFill>
                <a:schemeClr val="lt1"/>
              </a:solidFill>
              <a:latin typeface="Arial"/>
              <a:ea typeface="Arial"/>
              <a:cs typeface="Arial"/>
              <a:sym typeface="Arial"/>
            </a:endParaRPr>
          </a:p>
        </p:txBody>
      </p:sp>
      <p:sp>
        <p:nvSpPr>
          <p:cNvPr id="261" name="Google Shape;261;p36"/>
          <p:cNvSpPr/>
          <p:nvPr/>
        </p:nvSpPr>
        <p:spPr>
          <a:xfrm>
            <a:off x="389288"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6"/>
          <p:cNvSpPr/>
          <p:nvPr/>
        </p:nvSpPr>
        <p:spPr>
          <a:xfrm>
            <a:off x="76827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6"/>
          <p:cNvSpPr/>
          <p:nvPr/>
        </p:nvSpPr>
        <p:spPr>
          <a:xfrm>
            <a:off x="1147263"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6"/>
          <p:cNvSpPr/>
          <p:nvPr/>
        </p:nvSpPr>
        <p:spPr>
          <a:xfrm>
            <a:off x="1526251"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6"/>
          <p:cNvSpPr/>
          <p:nvPr/>
        </p:nvSpPr>
        <p:spPr>
          <a:xfrm>
            <a:off x="1905238"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6"/>
          <p:cNvSpPr/>
          <p:nvPr/>
        </p:nvSpPr>
        <p:spPr>
          <a:xfrm>
            <a:off x="228422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6"/>
          <p:cNvSpPr/>
          <p:nvPr/>
        </p:nvSpPr>
        <p:spPr>
          <a:xfrm>
            <a:off x="266321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311700" y="540550"/>
            <a:ext cx="6575400" cy="5655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Préparer le plan de communication</a:t>
            </a:r>
            <a:endParaRPr>
              <a:solidFill>
                <a:schemeClr val="lt1"/>
              </a:solidFill>
            </a:endParaRPr>
          </a:p>
        </p:txBody>
      </p:sp>
      <p:graphicFrame>
        <p:nvGraphicFramePr>
          <p:cNvPr id="273" name="Google Shape;273;p37"/>
          <p:cNvGraphicFramePr/>
          <p:nvPr/>
        </p:nvGraphicFramePr>
        <p:xfrm>
          <a:off x="641400" y="1401875"/>
          <a:ext cx="7239000" cy="3556953"/>
        </p:xfrm>
        <a:graphic>
          <a:graphicData uri="http://schemas.openxmlformats.org/drawingml/2006/table">
            <a:tbl>
              <a:tblPr>
                <a:noFill/>
                <a:tableStyleId>{D9C776C5-F712-41CB-87F7-AD7854A860BB}</a:tableStyleId>
              </a:tblPr>
              <a:tblGrid>
                <a:gridCol w="1809750">
                  <a:extLst>
                    <a:ext uri="{9D8B030D-6E8A-4147-A177-3AD203B41FA5}">
                      <a16:colId xmlns:a16="http://schemas.microsoft.com/office/drawing/2014/main" val="20000"/>
                    </a:ext>
                  </a:extLst>
                </a:gridCol>
                <a:gridCol w="2543650">
                  <a:extLst>
                    <a:ext uri="{9D8B030D-6E8A-4147-A177-3AD203B41FA5}">
                      <a16:colId xmlns:a16="http://schemas.microsoft.com/office/drawing/2014/main" val="20001"/>
                    </a:ext>
                  </a:extLst>
                </a:gridCol>
                <a:gridCol w="10758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lnSpc>
                          <a:spcPct val="115000"/>
                        </a:lnSpc>
                        <a:spcBef>
                          <a:spcPts val="0"/>
                        </a:spcBef>
                        <a:spcAft>
                          <a:spcPts val="0"/>
                        </a:spcAft>
                        <a:buNone/>
                      </a:pPr>
                      <a:r>
                        <a:rPr lang="en" b="1">
                          <a:solidFill>
                            <a:srgbClr val="FFFFFF"/>
                          </a:solidFill>
                        </a:rPr>
                        <a:t>Tâches</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285F4"/>
                    </a:solidFill>
                  </a:tcPr>
                </a:tc>
                <a:tc>
                  <a:txBody>
                    <a:bodyPr/>
                    <a:lstStyle/>
                    <a:p>
                      <a:pPr marL="0" lvl="0" indent="0" algn="l" rtl="0">
                        <a:lnSpc>
                          <a:spcPct val="115000"/>
                        </a:lnSpc>
                        <a:spcBef>
                          <a:spcPts val="0"/>
                        </a:spcBef>
                        <a:spcAft>
                          <a:spcPts val="0"/>
                        </a:spcAft>
                        <a:buNone/>
                      </a:pPr>
                      <a:r>
                        <a:rPr lang="en" b="1">
                          <a:solidFill>
                            <a:srgbClr val="FFFFFF"/>
                          </a:solidFill>
                        </a:rPr>
                        <a:t>Activités</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285F4"/>
                    </a:solidFill>
                  </a:tcPr>
                </a:tc>
                <a:tc>
                  <a:txBody>
                    <a:bodyPr/>
                    <a:lstStyle/>
                    <a:p>
                      <a:pPr marL="0" lvl="0" indent="0" algn="l" rtl="0">
                        <a:lnSpc>
                          <a:spcPct val="115000"/>
                        </a:lnSpc>
                        <a:spcBef>
                          <a:spcPts val="0"/>
                        </a:spcBef>
                        <a:spcAft>
                          <a:spcPts val="0"/>
                        </a:spcAft>
                        <a:buNone/>
                      </a:pPr>
                      <a:r>
                        <a:rPr lang="en" b="1">
                          <a:solidFill>
                            <a:srgbClr val="FFFFFF"/>
                          </a:solidFill>
                        </a:rPr>
                        <a:t>Date d'échéance</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285F4"/>
                    </a:solidFill>
                  </a:tcPr>
                </a:tc>
                <a:tc>
                  <a:txBody>
                    <a:bodyPr/>
                    <a:lstStyle/>
                    <a:p>
                      <a:pPr marL="0" lvl="0" indent="0" algn="l" rtl="0">
                        <a:lnSpc>
                          <a:spcPct val="115000"/>
                        </a:lnSpc>
                        <a:spcBef>
                          <a:spcPts val="0"/>
                        </a:spcBef>
                        <a:spcAft>
                          <a:spcPts val="0"/>
                        </a:spcAft>
                        <a:buNone/>
                      </a:pPr>
                      <a:r>
                        <a:rPr lang="en" b="1">
                          <a:solidFill>
                            <a:srgbClr val="FFFFFF"/>
                          </a:solidFill>
                        </a:rPr>
                        <a:t>Rétro-planning</a:t>
                      </a:r>
                      <a:endParaRPr b="1">
                        <a:solidFill>
                          <a:srgbClr val="FFFFFF"/>
                        </a:solidFill>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285F4"/>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200" b="1"/>
                        <a:t>Affichage petits formats</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Commerces de proximité, immeubles aînés, centres communautaires, RPG, lieux de culte et autres sites stratégiques</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Jour-21</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200" b="1"/>
                        <a:t>Média</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Canal M avec la contribution de Hélène Denis si possible</a:t>
                      </a:r>
                      <a:endParaRPr sz="1200"/>
                    </a:p>
                    <a:p>
                      <a:pPr marL="0" lvl="0" indent="0" algn="l" rtl="0">
                        <a:lnSpc>
                          <a:spcPct val="115000"/>
                        </a:lnSpc>
                        <a:spcBef>
                          <a:spcPts val="0"/>
                        </a:spcBef>
                        <a:spcAft>
                          <a:spcPts val="0"/>
                        </a:spcAft>
                        <a:buNone/>
                      </a:pPr>
                      <a:r>
                        <a:rPr lang="en" sz="1200"/>
                        <a:t>Autres média selon les thématiques</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Jour-7</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200" b="1"/>
                        <a:t>Infolettre, marketing direct</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Site Web de Sarpad, centres et organisations communautaires ,</a:t>
                      </a:r>
                      <a:endParaRPr sz="1200"/>
                    </a:p>
                    <a:p>
                      <a:pPr marL="0" lvl="0" indent="0" algn="l" rtl="0">
                        <a:lnSpc>
                          <a:spcPct val="115000"/>
                        </a:lnSpc>
                        <a:spcBef>
                          <a:spcPts val="0"/>
                        </a:spcBef>
                        <a:spcAft>
                          <a:spcPts val="0"/>
                        </a:spcAft>
                        <a:buNone/>
                      </a:pPr>
                      <a:r>
                        <a:rPr lang="en" sz="1200"/>
                        <a:t>ex Celo</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Jour-21</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200" b="1"/>
                        <a:t>Site Web</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3 promos (une par semaine)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Jour-21</a:t>
                      </a:r>
                      <a:endParaRPr sz="1000"/>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200" b="1"/>
                        <a:t>Média sociaux</a:t>
                      </a:r>
                      <a:endParaRPr sz="1000" b="1"/>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3 promos sur Facebook (une semaine chaque)</a:t>
                      </a:r>
                      <a:endParaRPr sz="1200"/>
                    </a:p>
                  </a:txBody>
                  <a:tcPr marL="0" marR="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Jour-21</a:t>
                      </a:r>
                      <a:endParaRPr sz="1000" b="1"/>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C26B0">
            <a:alpha val="58039"/>
          </a:srgbClr>
        </a:solidFill>
        <a:effectLst/>
      </p:bgPr>
    </p:bg>
    <p:spTree>
      <p:nvGrpSpPr>
        <p:cNvPr id="1" name="Shape 277"/>
        <p:cNvGrpSpPr/>
        <p:nvPr/>
      </p:nvGrpSpPr>
      <p:grpSpPr>
        <a:xfrm>
          <a:off x="0" y="0"/>
          <a:ext cx="0" cy="0"/>
          <a:chOff x="0" y="0"/>
          <a:chExt cx="0" cy="0"/>
        </a:xfrm>
      </p:grpSpPr>
      <p:sp>
        <p:nvSpPr>
          <p:cNvPr id="278" name="Google Shape;278;p38"/>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Avant </a:t>
            </a:r>
            <a:endParaRPr/>
          </a:p>
          <a:p>
            <a:pPr marL="0" lvl="0" indent="0" algn="ctr" rtl="0">
              <a:lnSpc>
                <a:spcPct val="100000"/>
              </a:lnSpc>
              <a:spcBef>
                <a:spcPts val="0"/>
              </a:spcBef>
              <a:spcAft>
                <a:spcPts val="0"/>
              </a:spcAft>
              <a:buSzPts val="3000"/>
              <a:buNone/>
            </a:pPr>
            <a:r>
              <a:rPr lang="en"/>
              <a:t>l’événement</a:t>
            </a:r>
            <a:endParaRPr/>
          </a:p>
        </p:txBody>
      </p:sp>
      <p:sp>
        <p:nvSpPr>
          <p:cNvPr id="279" name="Google Shape;279;p38"/>
          <p:cNvSpPr txBox="1">
            <a:spLocks noGrp="1"/>
          </p:cNvSpPr>
          <p:nvPr>
            <p:ph type="subTitle" idx="4294967295"/>
          </p:nvPr>
        </p:nvSpPr>
        <p:spPr>
          <a:xfrm>
            <a:off x="4166475" y="2955150"/>
            <a:ext cx="4045200" cy="1789200"/>
          </a:xfrm>
          <a:prstGeom prst="rect">
            <a:avLst/>
          </a:prstGeom>
          <a:noFill/>
          <a:ln>
            <a:noFill/>
          </a:ln>
        </p:spPr>
        <p:txBody>
          <a:bodyPr spcFirstLastPara="1" wrap="square" lIns="91425" tIns="91425" rIns="91425" bIns="91425" anchor="t" anchorCtr="0">
            <a:normAutofit/>
          </a:bodyPr>
          <a:lstStyle/>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Rédiger les textes d'invitation à l</a:t>
            </a:r>
            <a:r>
              <a:rPr lang="en" sz="1000">
                <a:solidFill>
                  <a:schemeClr val="lt2"/>
                </a:solidFill>
              </a:rPr>
              <a:t>’événement </a:t>
            </a:r>
            <a:r>
              <a:rPr lang="en" sz="1000" b="0" i="0" u="none" strike="noStrike" cap="none">
                <a:solidFill>
                  <a:schemeClr val="lt2"/>
                </a:solidFill>
                <a:latin typeface="Arial"/>
                <a:ea typeface="Arial"/>
                <a:cs typeface="Arial"/>
                <a:sym typeface="Arial"/>
              </a:rPr>
              <a:t>et concevoir les éléments visuels</a:t>
            </a:r>
            <a:endParaRPr sz="1000" b="0" i="0" u="none" strike="noStrike" cap="none">
              <a:solidFill>
                <a:schemeClr val="lt2"/>
              </a:solidFill>
              <a:latin typeface="Arial"/>
              <a:ea typeface="Arial"/>
              <a:cs typeface="Arial"/>
              <a:sym typeface="Arial"/>
            </a:endParaRPr>
          </a:p>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Lancer les invitations</a:t>
            </a:r>
            <a:endParaRPr sz="1000" b="0" i="0" u="none" strike="noStrike" cap="none">
              <a:solidFill>
                <a:schemeClr val="lt2"/>
              </a:solidFill>
              <a:latin typeface="Arial"/>
              <a:ea typeface="Arial"/>
              <a:cs typeface="Arial"/>
              <a:sym typeface="Arial"/>
            </a:endParaRPr>
          </a:p>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Relancer les invités </a:t>
            </a:r>
            <a:endParaRPr sz="1000" b="0" i="0" u="none" strike="noStrike" cap="none">
              <a:solidFill>
                <a:schemeClr val="lt2"/>
              </a:solidFill>
              <a:latin typeface="Arial"/>
              <a:ea typeface="Arial"/>
              <a:cs typeface="Arial"/>
              <a:sym typeface="Arial"/>
            </a:endParaRPr>
          </a:p>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Envoyer un rappel aux participants</a:t>
            </a:r>
            <a:endParaRPr sz="1000" b="0" i="0" u="none" strike="noStrike" cap="none">
              <a:solidFill>
                <a:schemeClr val="lt2"/>
              </a:solidFill>
              <a:latin typeface="Arial"/>
              <a:ea typeface="Arial"/>
              <a:cs typeface="Arial"/>
              <a:sym typeface="Arial"/>
            </a:endParaRPr>
          </a:p>
          <a:p>
            <a:pPr marL="0" marR="0" lvl="0" indent="0" algn="l" rtl="0">
              <a:lnSpc>
                <a:spcPct val="115000"/>
              </a:lnSpc>
              <a:spcBef>
                <a:spcPts val="1200"/>
              </a:spcBef>
              <a:spcAft>
                <a:spcPts val="1200"/>
              </a:spcAft>
              <a:buClr>
                <a:schemeClr val="dk2"/>
              </a:buClr>
              <a:buSzPts val="1800"/>
              <a:buFont typeface="Arial"/>
              <a:buNone/>
            </a:pPr>
            <a:endParaRPr sz="1000" b="0" i="0" u="none" strike="noStrike" cap="none">
              <a:solidFill>
                <a:schemeClr val="lt2"/>
              </a:solidFill>
              <a:latin typeface="Arial"/>
              <a:ea typeface="Arial"/>
              <a:cs typeface="Arial"/>
              <a:sym typeface="Arial"/>
            </a:endParaRPr>
          </a:p>
        </p:txBody>
      </p:sp>
      <p:sp>
        <p:nvSpPr>
          <p:cNvPr id="280" name="Google Shape;280;p38"/>
          <p:cNvSpPr/>
          <p:nvPr/>
        </p:nvSpPr>
        <p:spPr>
          <a:xfrm>
            <a:off x="3793725" y="2188350"/>
            <a:ext cx="399300" cy="766800"/>
          </a:xfrm>
          <a:prstGeom prst="chevron">
            <a:avLst>
              <a:gd name="adj" fmla="val 6599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8"/>
          <p:cNvSpPr txBox="1"/>
          <p:nvPr/>
        </p:nvSpPr>
        <p:spPr>
          <a:xfrm>
            <a:off x="4166475" y="2248675"/>
            <a:ext cx="3401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lt2"/>
                </a:solidFill>
                <a:latin typeface="Arial"/>
                <a:ea typeface="Arial"/>
                <a:cs typeface="Arial"/>
                <a:sym typeface="Arial"/>
              </a:rPr>
              <a:t>INVITATION</a:t>
            </a:r>
            <a:endParaRPr sz="3000" b="1" i="0" u="none" strike="noStrike" cap="none">
              <a:solidFill>
                <a:schemeClr val="lt2"/>
              </a:solidFill>
              <a:latin typeface="Arial"/>
              <a:ea typeface="Arial"/>
              <a:cs typeface="Arial"/>
              <a:sym typeface="Arial"/>
            </a:endParaRPr>
          </a:p>
        </p:txBody>
      </p:sp>
      <p:sp>
        <p:nvSpPr>
          <p:cNvPr id="282" name="Google Shape;282;p38"/>
          <p:cNvSpPr/>
          <p:nvPr/>
        </p:nvSpPr>
        <p:spPr>
          <a:xfrm>
            <a:off x="4269675" y="2188350"/>
            <a:ext cx="1014300" cy="164100"/>
          </a:xfrm>
          <a:prstGeom prst="rect">
            <a:avLst/>
          </a:prstGeom>
          <a:solidFill>
            <a:srgbClr val="9C26B0">
              <a:alpha val="58039"/>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COMMUNICATION</a:t>
            </a:r>
            <a:endParaRPr sz="800" b="1" i="0" u="none" strike="noStrike" cap="none">
              <a:solidFill>
                <a:schemeClr val="lt1"/>
              </a:solidFill>
              <a:latin typeface="Arial"/>
              <a:ea typeface="Arial"/>
              <a:cs typeface="Arial"/>
              <a:sym typeface="Arial"/>
            </a:endParaRPr>
          </a:p>
        </p:txBody>
      </p:sp>
      <p:sp>
        <p:nvSpPr>
          <p:cNvPr id="283" name="Google Shape;283;p38"/>
          <p:cNvSpPr/>
          <p:nvPr/>
        </p:nvSpPr>
        <p:spPr>
          <a:xfrm>
            <a:off x="389288"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8"/>
          <p:cNvSpPr/>
          <p:nvPr/>
        </p:nvSpPr>
        <p:spPr>
          <a:xfrm>
            <a:off x="76827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8"/>
          <p:cNvSpPr/>
          <p:nvPr/>
        </p:nvSpPr>
        <p:spPr>
          <a:xfrm>
            <a:off x="114726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8"/>
          <p:cNvSpPr/>
          <p:nvPr/>
        </p:nvSpPr>
        <p:spPr>
          <a:xfrm>
            <a:off x="1526251"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8"/>
          <p:cNvSpPr/>
          <p:nvPr/>
        </p:nvSpPr>
        <p:spPr>
          <a:xfrm>
            <a:off x="1905238"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8"/>
          <p:cNvSpPr/>
          <p:nvPr/>
        </p:nvSpPr>
        <p:spPr>
          <a:xfrm>
            <a:off x="228422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8"/>
          <p:cNvSpPr/>
          <p:nvPr/>
        </p:nvSpPr>
        <p:spPr>
          <a:xfrm>
            <a:off x="266321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C26B0">
            <a:alpha val="58039"/>
          </a:srgbClr>
        </a:solidFill>
        <a:effectLst/>
      </p:bgPr>
    </p:bg>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Avant </a:t>
            </a:r>
            <a:endParaRPr/>
          </a:p>
          <a:p>
            <a:pPr marL="0" lvl="0" indent="0" algn="ctr" rtl="0">
              <a:lnSpc>
                <a:spcPct val="100000"/>
              </a:lnSpc>
              <a:spcBef>
                <a:spcPts val="0"/>
              </a:spcBef>
              <a:spcAft>
                <a:spcPts val="0"/>
              </a:spcAft>
              <a:buSzPts val="3000"/>
              <a:buNone/>
            </a:pPr>
            <a:r>
              <a:rPr lang="en"/>
              <a:t>l’événement</a:t>
            </a:r>
            <a:endParaRPr/>
          </a:p>
        </p:txBody>
      </p:sp>
      <p:sp>
        <p:nvSpPr>
          <p:cNvPr id="295" name="Google Shape;295;p39"/>
          <p:cNvSpPr txBox="1">
            <a:spLocks noGrp="1"/>
          </p:cNvSpPr>
          <p:nvPr>
            <p:ph type="subTitle" idx="4294967295"/>
          </p:nvPr>
        </p:nvSpPr>
        <p:spPr>
          <a:xfrm>
            <a:off x="4166475" y="3259950"/>
            <a:ext cx="4045200" cy="1789200"/>
          </a:xfrm>
          <a:prstGeom prst="rect">
            <a:avLst/>
          </a:prstGeom>
          <a:noFill/>
          <a:ln>
            <a:noFill/>
          </a:ln>
        </p:spPr>
        <p:txBody>
          <a:bodyPr spcFirstLastPara="1" wrap="square" lIns="91425" tIns="91425" rIns="91425" bIns="91425" anchor="t" anchorCtr="0">
            <a:normAutofit/>
          </a:bodyPr>
          <a:lstStyle/>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Concevoir les éléments visuels (affiches, signalétique, etc.)</a:t>
            </a:r>
            <a:endParaRPr sz="1000" b="0" i="0" u="none" strike="noStrike" cap="none">
              <a:solidFill>
                <a:schemeClr val="lt2"/>
              </a:solidFill>
              <a:latin typeface="Arial"/>
              <a:ea typeface="Arial"/>
              <a:cs typeface="Arial"/>
              <a:sym typeface="Arial"/>
            </a:endParaRPr>
          </a:p>
          <a:p>
            <a:pPr marL="228600" marR="0" lvl="0" indent="-177800" algn="l" rtl="0">
              <a:lnSpc>
                <a:spcPct val="115000"/>
              </a:lnSpc>
              <a:spcBef>
                <a:spcPts val="0"/>
              </a:spcBef>
              <a:spcAft>
                <a:spcPts val="0"/>
              </a:spcAft>
              <a:buClr>
                <a:schemeClr val="lt2"/>
              </a:buClr>
              <a:buSzPts val="1000"/>
              <a:buFont typeface="Arial"/>
              <a:buChar char="●"/>
            </a:pPr>
            <a:r>
              <a:rPr lang="en" sz="1000" b="0" i="0" u="none" strike="noStrike" cap="none">
                <a:solidFill>
                  <a:schemeClr val="lt2"/>
                </a:solidFill>
                <a:latin typeface="Arial"/>
                <a:ea typeface="Arial"/>
                <a:cs typeface="Arial"/>
                <a:sym typeface="Arial"/>
              </a:rPr>
              <a:t>Commander les éléments visuels à imprimer pour l'événement</a:t>
            </a:r>
            <a:endParaRPr sz="1000" b="0" i="0" u="none" strike="noStrike" cap="none">
              <a:solidFill>
                <a:schemeClr val="lt2"/>
              </a:solidFill>
              <a:latin typeface="Arial"/>
              <a:ea typeface="Arial"/>
              <a:cs typeface="Arial"/>
              <a:sym typeface="Arial"/>
            </a:endParaRPr>
          </a:p>
          <a:p>
            <a:pPr marL="0" marR="0" lvl="0" indent="0" algn="l" rtl="0">
              <a:lnSpc>
                <a:spcPct val="115000"/>
              </a:lnSpc>
              <a:spcBef>
                <a:spcPts val="1200"/>
              </a:spcBef>
              <a:spcAft>
                <a:spcPts val="1200"/>
              </a:spcAft>
              <a:buClr>
                <a:schemeClr val="dk2"/>
              </a:buClr>
              <a:buSzPts val="1800"/>
              <a:buFont typeface="Arial"/>
              <a:buNone/>
            </a:pPr>
            <a:endParaRPr sz="1000" b="0" i="0" u="none" strike="noStrike" cap="none">
              <a:solidFill>
                <a:schemeClr val="lt2"/>
              </a:solidFill>
              <a:latin typeface="Arial"/>
              <a:ea typeface="Arial"/>
              <a:cs typeface="Arial"/>
              <a:sym typeface="Arial"/>
            </a:endParaRPr>
          </a:p>
        </p:txBody>
      </p:sp>
      <p:sp>
        <p:nvSpPr>
          <p:cNvPr id="296" name="Google Shape;296;p39"/>
          <p:cNvSpPr/>
          <p:nvPr/>
        </p:nvSpPr>
        <p:spPr>
          <a:xfrm>
            <a:off x="3793725" y="2188350"/>
            <a:ext cx="399300" cy="766800"/>
          </a:xfrm>
          <a:prstGeom prst="chevron">
            <a:avLst>
              <a:gd name="adj" fmla="val 6599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9"/>
          <p:cNvSpPr txBox="1"/>
          <p:nvPr/>
        </p:nvSpPr>
        <p:spPr>
          <a:xfrm>
            <a:off x="4166475" y="2248675"/>
            <a:ext cx="40452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lt2"/>
                </a:solidFill>
                <a:latin typeface="Arial"/>
                <a:ea typeface="Arial"/>
                <a:cs typeface="Arial"/>
                <a:sym typeface="Arial"/>
              </a:rPr>
              <a:t>CONCEPTION VISUELLE</a:t>
            </a:r>
            <a:endParaRPr sz="3000" b="1" i="0" u="none" strike="noStrike" cap="none">
              <a:solidFill>
                <a:schemeClr val="lt2"/>
              </a:solidFill>
              <a:latin typeface="Arial"/>
              <a:ea typeface="Arial"/>
              <a:cs typeface="Arial"/>
              <a:sym typeface="Arial"/>
            </a:endParaRPr>
          </a:p>
        </p:txBody>
      </p:sp>
      <p:sp>
        <p:nvSpPr>
          <p:cNvPr id="298" name="Google Shape;298;p39"/>
          <p:cNvSpPr/>
          <p:nvPr/>
        </p:nvSpPr>
        <p:spPr>
          <a:xfrm>
            <a:off x="4269675" y="2188350"/>
            <a:ext cx="1014300" cy="164100"/>
          </a:xfrm>
          <a:prstGeom prst="rect">
            <a:avLst/>
          </a:prstGeom>
          <a:solidFill>
            <a:srgbClr val="9C26B0">
              <a:alpha val="58039"/>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COMMUNICATION</a:t>
            </a:r>
            <a:endParaRPr sz="800" b="1" i="0" u="none" strike="noStrike" cap="none">
              <a:solidFill>
                <a:schemeClr val="lt1"/>
              </a:solidFill>
              <a:latin typeface="Arial"/>
              <a:ea typeface="Arial"/>
              <a:cs typeface="Arial"/>
              <a:sym typeface="Arial"/>
            </a:endParaRPr>
          </a:p>
        </p:txBody>
      </p:sp>
      <p:sp>
        <p:nvSpPr>
          <p:cNvPr id="299" name="Google Shape;299;p39"/>
          <p:cNvSpPr/>
          <p:nvPr/>
        </p:nvSpPr>
        <p:spPr>
          <a:xfrm>
            <a:off x="389288"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9"/>
          <p:cNvSpPr/>
          <p:nvPr/>
        </p:nvSpPr>
        <p:spPr>
          <a:xfrm>
            <a:off x="76827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9"/>
          <p:cNvSpPr/>
          <p:nvPr/>
        </p:nvSpPr>
        <p:spPr>
          <a:xfrm>
            <a:off x="114726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9"/>
          <p:cNvSpPr/>
          <p:nvPr/>
        </p:nvSpPr>
        <p:spPr>
          <a:xfrm>
            <a:off x="1526251"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9"/>
          <p:cNvSpPr/>
          <p:nvPr/>
        </p:nvSpPr>
        <p:spPr>
          <a:xfrm>
            <a:off x="1905238"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9"/>
          <p:cNvSpPr/>
          <p:nvPr/>
        </p:nvSpPr>
        <p:spPr>
          <a:xfrm>
            <a:off x="228422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9"/>
          <p:cNvSpPr/>
          <p:nvPr/>
        </p:nvSpPr>
        <p:spPr>
          <a:xfrm>
            <a:off x="266321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311700" y="533100"/>
            <a:ext cx="7533600" cy="5811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a:solidFill>
                  <a:schemeClr val="lt1"/>
                </a:solidFill>
              </a:rPr>
              <a:t>Exemples de conception visuelle</a:t>
            </a:r>
            <a:endParaRPr>
              <a:solidFill>
                <a:schemeClr val="lt1"/>
              </a:solidFill>
            </a:endParaRPr>
          </a:p>
        </p:txBody>
      </p:sp>
      <p:pic>
        <p:nvPicPr>
          <p:cNvPr id="311" name="Google Shape;311;p40"/>
          <p:cNvPicPr preferRelativeResize="0"/>
          <p:nvPr/>
        </p:nvPicPr>
        <p:blipFill>
          <a:blip r:embed="rId3">
            <a:alphaModFix/>
          </a:blip>
          <a:stretch>
            <a:fillRect/>
          </a:stretch>
        </p:blipFill>
        <p:spPr>
          <a:xfrm>
            <a:off x="768273" y="1580525"/>
            <a:ext cx="2267275" cy="3023026"/>
          </a:xfrm>
          <a:prstGeom prst="rect">
            <a:avLst/>
          </a:prstGeom>
          <a:noFill/>
          <a:ln>
            <a:noFill/>
          </a:ln>
        </p:spPr>
      </p:pic>
      <p:pic>
        <p:nvPicPr>
          <p:cNvPr id="312" name="Google Shape;312;p40"/>
          <p:cNvPicPr preferRelativeResize="0"/>
          <p:nvPr/>
        </p:nvPicPr>
        <p:blipFill>
          <a:blip r:embed="rId4">
            <a:alphaModFix/>
          </a:blip>
          <a:stretch>
            <a:fillRect/>
          </a:stretch>
        </p:blipFill>
        <p:spPr>
          <a:xfrm>
            <a:off x="3218200" y="1574684"/>
            <a:ext cx="2267274" cy="30230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16"/>
        <p:cNvGrpSpPr/>
        <p:nvPr/>
      </p:nvGrpSpPr>
      <p:grpSpPr>
        <a:xfrm>
          <a:off x="0" y="0"/>
          <a:ext cx="0" cy="0"/>
          <a:chOff x="0" y="0"/>
          <a:chExt cx="0" cy="0"/>
        </a:xfrm>
      </p:grpSpPr>
      <p:sp>
        <p:nvSpPr>
          <p:cNvPr id="317" name="Google Shape;317;p41"/>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Le jour de l’événement</a:t>
            </a:r>
            <a:endParaRPr/>
          </a:p>
        </p:txBody>
      </p:sp>
      <p:sp>
        <p:nvSpPr>
          <p:cNvPr id="318" name="Google Shape;318;p41"/>
          <p:cNvSpPr/>
          <p:nvPr/>
        </p:nvSpPr>
        <p:spPr>
          <a:xfrm>
            <a:off x="3777750" y="423300"/>
            <a:ext cx="2330100" cy="215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LOGISTIQUE</a:t>
            </a:r>
            <a:endParaRPr sz="1000" b="1" i="0" u="none" strike="noStrike" cap="none">
              <a:solidFill>
                <a:schemeClr val="lt1"/>
              </a:solidFill>
              <a:latin typeface="Arial"/>
              <a:ea typeface="Arial"/>
              <a:cs typeface="Arial"/>
              <a:sym typeface="Arial"/>
            </a:endParaRPr>
          </a:p>
        </p:txBody>
      </p:sp>
      <p:sp>
        <p:nvSpPr>
          <p:cNvPr id="319" name="Google Shape;319;p41"/>
          <p:cNvSpPr/>
          <p:nvPr/>
        </p:nvSpPr>
        <p:spPr>
          <a:xfrm>
            <a:off x="6471850" y="423300"/>
            <a:ext cx="2330100" cy="215700"/>
          </a:xfrm>
          <a:prstGeom prst="rect">
            <a:avLst/>
          </a:prstGeom>
          <a:solidFill>
            <a:srgbClr val="0090AC">
              <a:alpha val="6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COMMUNICATION</a:t>
            </a:r>
            <a:endParaRPr sz="1000" b="1" i="0" u="none" strike="noStrike" cap="none">
              <a:solidFill>
                <a:schemeClr val="lt1"/>
              </a:solidFill>
              <a:latin typeface="Arial"/>
              <a:ea typeface="Arial"/>
              <a:cs typeface="Arial"/>
              <a:sym typeface="Arial"/>
            </a:endParaRPr>
          </a:p>
        </p:txBody>
      </p:sp>
      <p:sp>
        <p:nvSpPr>
          <p:cNvPr id="320" name="Google Shape;320;p41"/>
          <p:cNvSpPr txBox="1">
            <a:spLocks noGrp="1"/>
          </p:cNvSpPr>
          <p:nvPr>
            <p:ph type="body" idx="1"/>
          </p:nvPr>
        </p:nvSpPr>
        <p:spPr>
          <a:xfrm>
            <a:off x="3781775" y="800400"/>
            <a:ext cx="2330100" cy="418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200" b="1" u="sng">
                <a:solidFill>
                  <a:schemeClr val="hlink"/>
                </a:solidFill>
                <a:hlinkClick r:id="rId3" action="ppaction://hlinksldjump"/>
              </a:rPr>
              <a:t>Liste de matériel</a:t>
            </a:r>
            <a:endParaRPr sz="1200" b="1"/>
          </a:p>
          <a:p>
            <a:pPr marL="0" lvl="0" indent="0" algn="l" rtl="0">
              <a:lnSpc>
                <a:spcPct val="100000"/>
              </a:lnSpc>
              <a:spcBef>
                <a:spcPts val="1200"/>
              </a:spcBef>
              <a:spcAft>
                <a:spcPts val="0"/>
              </a:spcAft>
              <a:buNone/>
            </a:pPr>
            <a:r>
              <a:rPr lang="en" sz="1200" b="1" u="sng">
                <a:solidFill>
                  <a:schemeClr val="hlink"/>
                </a:solidFill>
                <a:hlinkClick r:id="rId4" action="ppaction://hlinksldjump"/>
              </a:rPr>
              <a:t>Aménagement du lieu</a:t>
            </a:r>
            <a:endParaRPr sz="1200" b="1"/>
          </a:p>
          <a:p>
            <a:pPr marL="0" lvl="0" indent="0" algn="l" rtl="0">
              <a:lnSpc>
                <a:spcPct val="100000"/>
              </a:lnSpc>
              <a:spcBef>
                <a:spcPts val="1200"/>
              </a:spcBef>
              <a:spcAft>
                <a:spcPts val="0"/>
              </a:spcAft>
              <a:buNone/>
            </a:pPr>
            <a:r>
              <a:rPr lang="en" sz="1200" b="1" u="sng">
                <a:solidFill>
                  <a:schemeClr val="hlink"/>
                </a:solidFill>
                <a:hlinkClick r:id="rId5" action="ppaction://hlinksldjump"/>
              </a:rPr>
              <a:t>Test de l’équipement</a:t>
            </a:r>
            <a:endParaRPr sz="1200" b="1"/>
          </a:p>
          <a:p>
            <a:pPr marL="0" lvl="0" indent="0" algn="l" rtl="0">
              <a:lnSpc>
                <a:spcPct val="100000"/>
              </a:lnSpc>
              <a:spcBef>
                <a:spcPts val="1200"/>
              </a:spcBef>
              <a:spcAft>
                <a:spcPts val="0"/>
              </a:spcAft>
              <a:buNone/>
            </a:pPr>
            <a:r>
              <a:rPr lang="en" sz="1200" b="1" u="sng">
                <a:solidFill>
                  <a:schemeClr val="hlink"/>
                </a:solidFill>
                <a:hlinkClick r:id="rId6" action="ppaction://hlinksldjump"/>
              </a:rPr>
              <a:t>Brief de l’animateur</a:t>
            </a:r>
            <a:endParaRPr sz="1200" b="1"/>
          </a:p>
          <a:p>
            <a:pPr marL="0" lvl="0" indent="0" algn="l" rtl="0">
              <a:lnSpc>
                <a:spcPct val="100000"/>
              </a:lnSpc>
              <a:spcBef>
                <a:spcPts val="1200"/>
              </a:spcBef>
              <a:spcAft>
                <a:spcPts val="0"/>
              </a:spcAft>
              <a:buNone/>
            </a:pPr>
            <a:r>
              <a:rPr lang="en" sz="1200" b="1" u="sng">
                <a:solidFill>
                  <a:schemeClr val="hlink"/>
                </a:solidFill>
                <a:hlinkClick r:id="rId7" action="ppaction://hlinksldjump"/>
              </a:rPr>
              <a:t>Animation de l’activité</a:t>
            </a:r>
            <a:endParaRPr sz="900"/>
          </a:p>
        </p:txBody>
      </p:sp>
      <p:sp>
        <p:nvSpPr>
          <p:cNvPr id="321" name="Google Shape;321;p41"/>
          <p:cNvSpPr txBox="1">
            <a:spLocks noGrp="1"/>
          </p:cNvSpPr>
          <p:nvPr>
            <p:ph type="body" idx="1"/>
          </p:nvPr>
        </p:nvSpPr>
        <p:spPr>
          <a:xfrm>
            <a:off x="6473850" y="800400"/>
            <a:ext cx="2330100" cy="418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200" b="1" u="sng">
                <a:solidFill>
                  <a:schemeClr val="hlink"/>
                </a:solidFill>
                <a:hlinkClick r:id="rId8" action="ppaction://hlinksldjump"/>
              </a:rPr>
              <a:t>Installation des affiches</a:t>
            </a:r>
            <a:endParaRPr sz="1200" b="1"/>
          </a:p>
          <a:p>
            <a:pPr marL="0" marR="0" lvl="0" indent="0" algn="l" rtl="0">
              <a:lnSpc>
                <a:spcPct val="100000"/>
              </a:lnSpc>
              <a:spcBef>
                <a:spcPts val="1200"/>
              </a:spcBef>
              <a:spcAft>
                <a:spcPts val="0"/>
              </a:spcAft>
              <a:buNone/>
            </a:pPr>
            <a:r>
              <a:rPr lang="en" sz="1200" b="1" u="sng">
                <a:solidFill>
                  <a:schemeClr val="hlink"/>
                </a:solidFill>
                <a:hlinkClick r:id="rId9" action="ppaction://hlinksldjump"/>
              </a:rPr>
              <a:t>Brief du photographe</a:t>
            </a:r>
            <a:endParaRPr sz="1200" b="1"/>
          </a:p>
        </p:txBody>
      </p:sp>
      <p:sp>
        <p:nvSpPr>
          <p:cNvPr id="322" name="Google Shape;322;p41"/>
          <p:cNvSpPr/>
          <p:nvPr/>
        </p:nvSpPr>
        <p:spPr>
          <a:xfrm>
            <a:off x="389288"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1"/>
          <p:cNvSpPr/>
          <p:nvPr/>
        </p:nvSpPr>
        <p:spPr>
          <a:xfrm>
            <a:off x="768276"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1"/>
          <p:cNvSpPr/>
          <p:nvPr/>
        </p:nvSpPr>
        <p:spPr>
          <a:xfrm>
            <a:off x="1147263"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1"/>
          <p:cNvSpPr/>
          <p:nvPr/>
        </p:nvSpPr>
        <p:spPr>
          <a:xfrm>
            <a:off x="1526251"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1"/>
          <p:cNvSpPr/>
          <p:nvPr/>
        </p:nvSpPr>
        <p:spPr>
          <a:xfrm>
            <a:off x="1905238"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1"/>
          <p:cNvSpPr/>
          <p:nvPr/>
        </p:nvSpPr>
        <p:spPr>
          <a:xfrm>
            <a:off x="2284226"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1"/>
          <p:cNvSpPr/>
          <p:nvPr/>
        </p:nvSpPr>
        <p:spPr>
          <a:xfrm>
            <a:off x="2663213"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2"/>
        <p:cNvGrpSpPr/>
        <p:nvPr/>
      </p:nvGrpSpPr>
      <p:grpSpPr>
        <a:xfrm>
          <a:off x="0" y="0"/>
          <a:ext cx="0" cy="0"/>
          <a:chOff x="0" y="0"/>
          <a:chExt cx="0" cy="0"/>
        </a:xfrm>
      </p:grpSpPr>
      <p:sp>
        <p:nvSpPr>
          <p:cNvPr id="333" name="Google Shape;333;p42"/>
          <p:cNvSpPr txBox="1">
            <a:spLocks noGrp="1"/>
          </p:cNvSpPr>
          <p:nvPr>
            <p:ph type="title"/>
          </p:nvPr>
        </p:nvSpPr>
        <p:spPr>
          <a:xfrm>
            <a:off x="311700" y="510725"/>
            <a:ext cx="2945100" cy="5952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Liste de matériel</a:t>
            </a:r>
            <a:endParaRPr>
              <a:solidFill>
                <a:schemeClr val="lt1"/>
              </a:solidFill>
            </a:endParaRPr>
          </a:p>
        </p:txBody>
      </p:sp>
      <p:sp>
        <p:nvSpPr>
          <p:cNvPr id="334" name="Google Shape;334;p42"/>
          <p:cNvSpPr txBox="1">
            <a:spLocks noGrp="1"/>
          </p:cNvSpPr>
          <p:nvPr>
            <p:ph type="body" idx="1"/>
          </p:nvPr>
        </p:nvSpPr>
        <p:spPr>
          <a:xfrm>
            <a:off x="311700" y="1341363"/>
            <a:ext cx="8520600" cy="36339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800" b="1" dirty="0" err="1">
                <a:solidFill>
                  <a:srgbClr val="000000"/>
                </a:solidFill>
              </a:rPr>
              <a:t>Liste</a:t>
            </a:r>
            <a:r>
              <a:rPr lang="en" sz="4800" b="1" dirty="0">
                <a:solidFill>
                  <a:srgbClr val="000000"/>
                </a:solidFill>
              </a:rPr>
              <a:t> de </a:t>
            </a:r>
            <a:r>
              <a:rPr lang="en" sz="4800" b="1" dirty="0" err="1">
                <a:solidFill>
                  <a:srgbClr val="000000"/>
                </a:solidFill>
              </a:rPr>
              <a:t>matériel</a:t>
            </a:r>
            <a:r>
              <a:rPr lang="en" sz="4800" b="1" dirty="0">
                <a:solidFill>
                  <a:srgbClr val="000000"/>
                </a:solidFill>
              </a:rPr>
              <a:t> </a:t>
            </a:r>
            <a:r>
              <a:rPr lang="en" sz="4800" b="1" dirty="0" err="1">
                <a:solidFill>
                  <a:srgbClr val="000000"/>
                </a:solidFill>
              </a:rPr>
              <a:t>à</a:t>
            </a:r>
            <a:r>
              <a:rPr lang="en" sz="4800" b="1" dirty="0">
                <a:solidFill>
                  <a:srgbClr val="000000"/>
                </a:solidFill>
              </a:rPr>
              <a:t> </a:t>
            </a:r>
            <a:r>
              <a:rPr lang="en" sz="4800" b="1" dirty="0" err="1">
                <a:solidFill>
                  <a:srgbClr val="000000"/>
                </a:solidFill>
              </a:rPr>
              <a:t>apporter</a:t>
            </a:r>
            <a:r>
              <a:rPr lang="en" sz="4800" b="1" dirty="0">
                <a:solidFill>
                  <a:srgbClr val="000000"/>
                </a:solidFill>
              </a:rPr>
              <a:t> </a:t>
            </a:r>
            <a:endParaRPr sz="4800" b="1" dirty="0">
              <a:solidFill>
                <a:srgbClr val="000000"/>
              </a:solidFill>
            </a:endParaRPr>
          </a:p>
          <a:p>
            <a:pPr marL="0" lvl="0" indent="0" algn="l" rtl="0">
              <a:spcBef>
                <a:spcPts val="0"/>
              </a:spcBef>
              <a:spcAft>
                <a:spcPts val="0"/>
              </a:spcAft>
              <a:buNone/>
            </a:pPr>
            <a:endParaRPr sz="3200" dirty="0">
              <a:solidFill>
                <a:srgbClr val="000000"/>
              </a:solidFill>
            </a:endParaRPr>
          </a:p>
          <a:p>
            <a:pPr marL="457200" lvl="0" indent="-285078" algn="l" rtl="0">
              <a:spcBef>
                <a:spcPts val="0"/>
              </a:spcBef>
              <a:spcAft>
                <a:spcPts val="0"/>
              </a:spcAft>
              <a:buClr>
                <a:srgbClr val="000000"/>
              </a:buClr>
              <a:buSzPct val="100000"/>
              <a:buChar char="●"/>
            </a:pPr>
            <a:r>
              <a:rPr lang="en" sz="4000" dirty="0">
                <a:solidFill>
                  <a:srgbClr val="000000"/>
                </a:solidFill>
              </a:rPr>
              <a:t>Le </a:t>
            </a:r>
            <a:r>
              <a:rPr lang="en" sz="4000" dirty="0" err="1">
                <a:solidFill>
                  <a:srgbClr val="000000"/>
                </a:solidFill>
              </a:rPr>
              <a:t>scénario</a:t>
            </a:r>
            <a:r>
              <a:rPr lang="en" sz="4000" dirty="0">
                <a:solidFill>
                  <a:srgbClr val="000000"/>
                </a:solidFill>
              </a:rPr>
              <a:t> du Café, </a:t>
            </a:r>
            <a:r>
              <a:rPr lang="en" sz="4000" dirty="0" err="1">
                <a:solidFill>
                  <a:srgbClr val="000000"/>
                </a:solidFill>
              </a:rPr>
              <a:t>imprimé</a:t>
            </a:r>
            <a:r>
              <a:rPr lang="en" sz="4000" dirty="0">
                <a:solidFill>
                  <a:srgbClr val="000000"/>
                </a:solidFill>
              </a:rPr>
              <a:t> </a:t>
            </a:r>
            <a:r>
              <a:rPr lang="en" sz="4000" dirty="0" err="1">
                <a:solidFill>
                  <a:srgbClr val="000000"/>
                </a:solidFill>
              </a:rPr>
              <a:t>en</a:t>
            </a:r>
            <a:r>
              <a:rPr lang="en" sz="4000" dirty="0">
                <a:solidFill>
                  <a:srgbClr val="000000"/>
                </a:solidFill>
              </a:rPr>
              <a:t> </a:t>
            </a:r>
            <a:r>
              <a:rPr lang="en" sz="4000" dirty="0" err="1">
                <a:solidFill>
                  <a:srgbClr val="000000"/>
                </a:solidFill>
              </a:rPr>
              <a:t>quantité</a:t>
            </a:r>
            <a:r>
              <a:rPr lang="en" sz="4000" dirty="0">
                <a:solidFill>
                  <a:srgbClr val="000000"/>
                </a:solidFill>
              </a:rPr>
              <a:t> </a:t>
            </a:r>
            <a:r>
              <a:rPr lang="en" sz="4000" dirty="0" err="1">
                <a:solidFill>
                  <a:srgbClr val="000000"/>
                </a:solidFill>
              </a:rPr>
              <a:t>suffisante</a:t>
            </a:r>
            <a:r>
              <a:rPr lang="en" sz="4000" dirty="0">
                <a:solidFill>
                  <a:srgbClr val="000000"/>
                </a:solidFill>
              </a:rPr>
              <a:t> pour </a:t>
            </a:r>
            <a:r>
              <a:rPr lang="en" sz="4000" dirty="0" err="1">
                <a:solidFill>
                  <a:srgbClr val="000000"/>
                </a:solidFill>
              </a:rPr>
              <a:t>remettre</a:t>
            </a:r>
            <a:r>
              <a:rPr lang="en" sz="4000" dirty="0">
                <a:solidFill>
                  <a:srgbClr val="000000"/>
                </a:solidFill>
              </a:rPr>
              <a:t> </a:t>
            </a:r>
            <a:r>
              <a:rPr lang="en" sz="4000" dirty="0" err="1">
                <a:solidFill>
                  <a:srgbClr val="000000"/>
                </a:solidFill>
              </a:rPr>
              <a:t>à</a:t>
            </a:r>
            <a:r>
              <a:rPr lang="en" sz="4000" dirty="0">
                <a:solidFill>
                  <a:srgbClr val="000000"/>
                </a:solidFill>
              </a:rPr>
              <a:t> </a:t>
            </a:r>
            <a:r>
              <a:rPr lang="en" sz="4000" dirty="0" err="1">
                <a:solidFill>
                  <a:srgbClr val="000000"/>
                </a:solidFill>
              </a:rPr>
              <a:t>chacune</a:t>
            </a:r>
            <a:r>
              <a:rPr lang="en" sz="4000" dirty="0">
                <a:solidFill>
                  <a:srgbClr val="000000"/>
                </a:solidFill>
              </a:rPr>
              <a:t> des </a:t>
            </a:r>
            <a:r>
              <a:rPr lang="en" sz="4000" dirty="0" err="1">
                <a:solidFill>
                  <a:srgbClr val="000000"/>
                </a:solidFill>
              </a:rPr>
              <a:t>personnes</a:t>
            </a:r>
            <a:r>
              <a:rPr lang="en" sz="4000" dirty="0">
                <a:solidFill>
                  <a:srgbClr val="000000"/>
                </a:solidFill>
              </a:rPr>
              <a:t> </a:t>
            </a:r>
            <a:r>
              <a:rPr lang="en" sz="4000" dirty="0" err="1">
                <a:solidFill>
                  <a:srgbClr val="000000"/>
                </a:solidFill>
              </a:rPr>
              <a:t>impliquées</a:t>
            </a:r>
            <a:r>
              <a:rPr lang="en" sz="4000" dirty="0">
                <a:solidFill>
                  <a:srgbClr val="000000"/>
                </a:solidFill>
              </a:rPr>
              <a:t> </a:t>
            </a:r>
            <a:r>
              <a:rPr lang="en" sz="4000" dirty="0" err="1">
                <a:solidFill>
                  <a:srgbClr val="000000"/>
                </a:solidFill>
              </a:rPr>
              <a:t>dans</a:t>
            </a:r>
            <a:r>
              <a:rPr lang="en" sz="4000" dirty="0">
                <a:solidFill>
                  <a:srgbClr val="000000"/>
                </a:solidFill>
              </a:rPr>
              <a:t> </a:t>
            </a:r>
            <a:r>
              <a:rPr lang="en" sz="4000" dirty="0" err="1">
                <a:solidFill>
                  <a:srgbClr val="000000"/>
                </a:solidFill>
              </a:rPr>
              <a:t>l’organisation</a:t>
            </a:r>
            <a:r>
              <a:rPr lang="en" sz="4000" dirty="0">
                <a:solidFill>
                  <a:srgbClr val="000000"/>
                </a:solidFill>
              </a:rPr>
              <a:t>.</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Les affiches </a:t>
            </a:r>
            <a:r>
              <a:rPr lang="en" sz="4000" dirty="0" err="1">
                <a:solidFill>
                  <a:srgbClr val="000000"/>
                </a:solidFill>
              </a:rPr>
              <a:t>signalétiques</a:t>
            </a:r>
            <a:r>
              <a:rPr lang="en" sz="4000" dirty="0">
                <a:solidFill>
                  <a:srgbClr val="000000"/>
                </a:solidFill>
              </a:rPr>
              <a:t>, </a:t>
            </a:r>
            <a:r>
              <a:rPr lang="en" sz="4000" dirty="0" err="1">
                <a:solidFill>
                  <a:srgbClr val="000000"/>
                </a:solidFill>
              </a:rPr>
              <a:t>imprimées</a:t>
            </a:r>
            <a:r>
              <a:rPr lang="en" sz="4000" dirty="0">
                <a:solidFill>
                  <a:srgbClr val="000000"/>
                </a:solidFill>
              </a:rPr>
              <a:t> </a:t>
            </a:r>
            <a:r>
              <a:rPr lang="en" sz="4000" dirty="0" err="1">
                <a:solidFill>
                  <a:srgbClr val="000000"/>
                </a:solidFill>
              </a:rPr>
              <a:t>en</a:t>
            </a:r>
            <a:r>
              <a:rPr lang="en" sz="4000" dirty="0">
                <a:solidFill>
                  <a:srgbClr val="000000"/>
                </a:solidFill>
              </a:rPr>
              <a:t> </a:t>
            </a:r>
            <a:r>
              <a:rPr lang="en" sz="4000" dirty="0" err="1">
                <a:solidFill>
                  <a:srgbClr val="000000"/>
                </a:solidFill>
              </a:rPr>
              <a:t>quantité</a:t>
            </a:r>
            <a:r>
              <a:rPr lang="en" sz="4000" dirty="0">
                <a:solidFill>
                  <a:srgbClr val="000000"/>
                </a:solidFill>
              </a:rPr>
              <a:t> </a:t>
            </a:r>
            <a:r>
              <a:rPr lang="en" sz="4000" dirty="0" err="1">
                <a:solidFill>
                  <a:srgbClr val="000000"/>
                </a:solidFill>
              </a:rPr>
              <a:t>suffisante</a:t>
            </a:r>
            <a:r>
              <a:rPr lang="en" sz="4000" dirty="0">
                <a:solidFill>
                  <a:srgbClr val="000000"/>
                </a:solidFill>
              </a:rPr>
              <a:t> pour les </a:t>
            </a:r>
            <a:r>
              <a:rPr lang="en" sz="4000" dirty="0" err="1">
                <a:solidFill>
                  <a:srgbClr val="000000"/>
                </a:solidFill>
              </a:rPr>
              <a:t>utiliser</a:t>
            </a:r>
            <a:r>
              <a:rPr lang="en" sz="4000" dirty="0">
                <a:solidFill>
                  <a:srgbClr val="000000"/>
                </a:solidFill>
              </a:rPr>
              <a:t> </a:t>
            </a:r>
            <a:r>
              <a:rPr lang="en" sz="4000" dirty="0" err="1">
                <a:solidFill>
                  <a:srgbClr val="000000"/>
                </a:solidFill>
              </a:rPr>
              <a:t>comme</a:t>
            </a:r>
            <a:r>
              <a:rPr lang="en" sz="4000" dirty="0">
                <a:solidFill>
                  <a:srgbClr val="000000"/>
                </a:solidFill>
              </a:rPr>
              <a:t> </a:t>
            </a:r>
            <a:r>
              <a:rPr lang="en" sz="4000" dirty="0" err="1">
                <a:solidFill>
                  <a:srgbClr val="000000"/>
                </a:solidFill>
              </a:rPr>
              <a:t>signalétique</a:t>
            </a:r>
            <a:r>
              <a:rPr lang="en" sz="4000" dirty="0">
                <a:solidFill>
                  <a:srgbClr val="000000"/>
                </a:solidFill>
              </a:rPr>
              <a:t>.</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err="1">
                <a:solidFill>
                  <a:srgbClr val="000000"/>
                </a:solidFill>
              </a:rPr>
              <a:t>Ruban</a:t>
            </a:r>
            <a:r>
              <a:rPr lang="en" sz="4000" dirty="0">
                <a:solidFill>
                  <a:srgbClr val="000000"/>
                </a:solidFill>
              </a:rPr>
              <a:t> </a:t>
            </a:r>
            <a:r>
              <a:rPr lang="en" sz="4000" dirty="0" err="1">
                <a:solidFill>
                  <a:srgbClr val="000000"/>
                </a:solidFill>
              </a:rPr>
              <a:t>adhésif</a:t>
            </a:r>
            <a:r>
              <a:rPr lang="en" sz="4000" dirty="0">
                <a:solidFill>
                  <a:srgbClr val="000000"/>
                </a:solidFill>
              </a:rPr>
              <a:t> </a:t>
            </a:r>
            <a:r>
              <a:rPr lang="en" sz="4000" dirty="0" err="1">
                <a:solidFill>
                  <a:srgbClr val="000000"/>
                </a:solidFill>
              </a:rPr>
              <a:t>ou</a:t>
            </a:r>
            <a:r>
              <a:rPr lang="en" sz="4000" dirty="0">
                <a:solidFill>
                  <a:srgbClr val="000000"/>
                </a:solidFill>
              </a:rPr>
              <a:t> </a:t>
            </a:r>
            <a:r>
              <a:rPr lang="en" sz="4000" dirty="0" err="1">
                <a:solidFill>
                  <a:srgbClr val="000000"/>
                </a:solidFill>
              </a:rPr>
              <a:t>gommette</a:t>
            </a:r>
            <a:r>
              <a:rPr lang="en" sz="4000" dirty="0">
                <a:solidFill>
                  <a:srgbClr val="000000"/>
                </a:solidFill>
              </a:rPr>
              <a:t> pour installer les affiches.</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La </a:t>
            </a:r>
            <a:r>
              <a:rPr lang="en" sz="4000" dirty="0" err="1">
                <a:solidFill>
                  <a:srgbClr val="000000"/>
                </a:solidFill>
              </a:rPr>
              <a:t>liste</a:t>
            </a:r>
            <a:r>
              <a:rPr lang="en" sz="4000" dirty="0">
                <a:solidFill>
                  <a:srgbClr val="000000"/>
                </a:solidFill>
              </a:rPr>
              <a:t> de </a:t>
            </a:r>
            <a:r>
              <a:rPr lang="en" sz="4000" dirty="0" err="1">
                <a:solidFill>
                  <a:srgbClr val="000000"/>
                </a:solidFill>
              </a:rPr>
              <a:t>présence</a:t>
            </a:r>
            <a:r>
              <a:rPr lang="en" sz="4000" dirty="0">
                <a:solidFill>
                  <a:srgbClr val="000000"/>
                </a:solidFill>
              </a:rPr>
              <a:t> </a:t>
            </a:r>
            <a:r>
              <a:rPr lang="en" sz="4000" dirty="0" err="1">
                <a:solidFill>
                  <a:srgbClr val="000000"/>
                </a:solidFill>
              </a:rPr>
              <a:t>imprimée</a:t>
            </a:r>
            <a:r>
              <a:rPr lang="en" sz="4000" dirty="0">
                <a:solidFill>
                  <a:srgbClr val="000000"/>
                </a:solidFill>
              </a:rPr>
              <a:t>. </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Un crayon.</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Un </a:t>
            </a:r>
            <a:r>
              <a:rPr lang="en" sz="4000" dirty="0" err="1">
                <a:solidFill>
                  <a:srgbClr val="000000"/>
                </a:solidFill>
              </a:rPr>
              <a:t>ordinateur</a:t>
            </a:r>
            <a:r>
              <a:rPr lang="en" sz="4000" dirty="0">
                <a:solidFill>
                  <a:srgbClr val="000000"/>
                </a:solidFill>
              </a:rPr>
              <a:t> muni </a:t>
            </a:r>
            <a:r>
              <a:rPr lang="en" sz="4000" dirty="0" err="1">
                <a:solidFill>
                  <a:srgbClr val="000000"/>
                </a:solidFill>
              </a:rPr>
              <a:t>d’une</a:t>
            </a:r>
            <a:r>
              <a:rPr lang="en" sz="4000" dirty="0">
                <a:solidFill>
                  <a:srgbClr val="000000"/>
                </a:solidFill>
              </a:rPr>
              <a:t> </a:t>
            </a:r>
            <a:r>
              <a:rPr lang="en" sz="4000" dirty="0" err="1">
                <a:solidFill>
                  <a:srgbClr val="000000"/>
                </a:solidFill>
              </a:rPr>
              <a:t>connexion</a:t>
            </a:r>
            <a:r>
              <a:rPr lang="en" sz="4000" dirty="0">
                <a:solidFill>
                  <a:srgbClr val="000000"/>
                </a:solidFill>
              </a:rPr>
              <a:t> HDMI.</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Les prix de </a:t>
            </a:r>
            <a:r>
              <a:rPr lang="en" sz="4000" dirty="0" err="1">
                <a:solidFill>
                  <a:srgbClr val="000000"/>
                </a:solidFill>
              </a:rPr>
              <a:t>présence</a:t>
            </a:r>
            <a:r>
              <a:rPr lang="en" sz="4000" dirty="0">
                <a:solidFill>
                  <a:srgbClr val="000000"/>
                </a:solidFill>
              </a:rPr>
              <a:t>.</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Le </a:t>
            </a:r>
            <a:r>
              <a:rPr lang="en" sz="4000" dirty="0" err="1">
                <a:solidFill>
                  <a:srgbClr val="000000"/>
                </a:solidFill>
              </a:rPr>
              <a:t>matériel</a:t>
            </a:r>
            <a:r>
              <a:rPr lang="en" sz="4000" dirty="0">
                <a:solidFill>
                  <a:srgbClr val="000000"/>
                </a:solidFill>
              </a:rPr>
              <a:t> </a:t>
            </a:r>
            <a:r>
              <a:rPr lang="en" sz="4000" dirty="0" err="1">
                <a:solidFill>
                  <a:srgbClr val="000000"/>
                </a:solidFill>
              </a:rPr>
              <a:t>nécessaire</a:t>
            </a:r>
            <a:r>
              <a:rPr lang="en" sz="4000" dirty="0">
                <a:solidFill>
                  <a:srgbClr val="000000"/>
                </a:solidFill>
              </a:rPr>
              <a:t> pour faire le </a:t>
            </a:r>
            <a:r>
              <a:rPr lang="en" sz="4000" dirty="0" err="1">
                <a:solidFill>
                  <a:srgbClr val="000000"/>
                </a:solidFill>
              </a:rPr>
              <a:t>tirage</a:t>
            </a:r>
            <a:r>
              <a:rPr lang="en" sz="4000" dirty="0">
                <a:solidFill>
                  <a:srgbClr val="000000"/>
                </a:solidFill>
              </a:rPr>
              <a:t> (ex : chapeau, coupons, etc.).</a:t>
            </a:r>
            <a:endParaRPr sz="4000" dirty="0">
              <a:solidFill>
                <a:srgbClr val="000000"/>
              </a:solidFill>
            </a:endParaRPr>
          </a:p>
          <a:p>
            <a:pPr marL="0" lvl="0" indent="0" algn="l" rtl="0">
              <a:spcBef>
                <a:spcPts val="1000"/>
              </a:spcBef>
              <a:spcAft>
                <a:spcPts val="0"/>
              </a:spcAft>
              <a:buNone/>
            </a:pPr>
            <a:r>
              <a:rPr lang="en" sz="4800" b="1" dirty="0">
                <a:solidFill>
                  <a:srgbClr val="000000"/>
                </a:solidFill>
              </a:rPr>
              <a:t>Si </a:t>
            </a:r>
            <a:r>
              <a:rPr lang="en" sz="4800" b="1" dirty="0" err="1">
                <a:solidFill>
                  <a:srgbClr val="000000"/>
                </a:solidFill>
              </a:rPr>
              <a:t>nécessaire</a:t>
            </a:r>
            <a:r>
              <a:rPr lang="en" sz="4800" b="1" dirty="0">
                <a:solidFill>
                  <a:srgbClr val="000000"/>
                </a:solidFill>
              </a:rPr>
              <a:t> :</a:t>
            </a:r>
            <a:endParaRPr sz="48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Les </a:t>
            </a:r>
            <a:r>
              <a:rPr lang="en" sz="4000" dirty="0" err="1">
                <a:solidFill>
                  <a:srgbClr val="000000"/>
                </a:solidFill>
              </a:rPr>
              <a:t>formulaires</a:t>
            </a:r>
            <a:r>
              <a:rPr lang="en" sz="4000" dirty="0">
                <a:solidFill>
                  <a:srgbClr val="000000"/>
                </a:solidFill>
              </a:rPr>
              <a:t> de </a:t>
            </a:r>
            <a:r>
              <a:rPr lang="en" sz="4000" dirty="0" err="1">
                <a:solidFill>
                  <a:srgbClr val="000000"/>
                </a:solidFill>
              </a:rPr>
              <a:t>consentement</a:t>
            </a:r>
            <a:r>
              <a:rPr lang="en" sz="4000" dirty="0">
                <a:solidFill>
                  <a:srgbClr val="000000"/>
                </a:solidFill>
              </a:rPr>
              <a:t> </a:t>
            </a:r>
            <a:r>
              <a:rPr lang="en" sz="4000" dirty="0" err="1">
                <a:solidFill>
                  <a:srgbClr val="000000"/>
                </a:solidFill>
              </a:rPr>
              <a:t>imprimés</a:t>
            </a:r>
            <a:r>
              <a:rPr lang="en" sz="4000" dirty="0">
                <a:solidFill>
                  <a:srgbClr val="000000"/>
                </a:solidFill>
              </a:rPr>
              <a:t> </a:t>
            </a:r>
            <a:r>
              <a:rPr lang="en" sz="4000" dirty="0" err="1">
                <a:solidFill>
                  <a:srgbClr val="000000"/>
                </a:solidFill>
              </a:rPr>
              <a:t>en</a:t>
            </a:r>
            <a:r>
              <a:rPr lang="en" sz="4000" dirty="0">
                <a:solidFill>
                  <a:srgbClr val="000000"/>
                </a:solidFill>
              </a:rPr>
              <a:t> </a:t>
            </a:r>
            <a:r>
              <a:rPr lang="en" sz="4000" dirty="0" err="1">
                <a:solidFill>
                  <a:srgbClr val="000000"/>
                </a:solidFill>
              </a:rPr>
              <a:t>quantité</a:t>
            </a:r>
            <a:r>
              <a:rPr lang="en" sz="4000" dirty="0">
                <a:solidFill>
                  <a:srgbClr val="000000"/>
                </a:solidFill>
              </a:rPr>
              <a:t> </a:t>
            </a:r>
            <a:r>
              <a:rPr lang="en" sz="4000" dirty="0" err="1">
                <a:solidFill>
                  <a:srgbClr val="000000"/>
                </a:solidFill>
              </a:rPr>
              <a:t>supérieure</a:t>
            </a:r>
            <a:r>
              <a:rPr lang="en" sz="4000" dirty="0">
                <a:solidFill>
                  <a:srgbClr val="000000"/>
                </a:solidFill>
              </a:rPr>
              <a:t> au </a:t>
            </a:r>
            <a:r>
              <a:rPr lang="en" sz="4000" dirty="0" err="1">
                <a:solidFill>
                  <a:srgbClr val="000000"/>
                </a:solidFill>
              </a:rPr>
              <a:t>nombre</a:t>
            </a:r>
            <a:r>
              <a:rPr lang="en" sz="4000" dirty="0">
                <a:solidFill>
                  <a:srgbClr val="000000"/>
                </a:solidFill>
              </a:rPr>
              <a:t> de participants.</a:t>
            </a:r>
            <a:endParaRPr sz="4000" dirty="0">
              <a:solidFill>
                <a:srgbClr val="000000"/>
              </a:solidFill>
            </a:endParaRPr>
          </a:p>
          <a:p>
            <a:pPr marL="457200" lvl="0" indent="-285078" algn="l" rtl="0">
              <a:spcBef>
                <a:spcPts val="1000"/>
              </a:spcBef>
              <a:spcAft>
                <a:spcPts val="0"/>
              </a:spcAft>
              <a:buClr>
                <a:srgbClr val="000000"/>
              </a:buClr>
              <a:buSzPct val="100000"/>
              <a:buChar char="●"/>
            </a:pPr>
            <a:r>
              <a:rPr lang="en" sz="4000" dirty="0">
                <a:solidFill>
                  <a:srgbClr val="000000"/>
                </a:solidFill>
              </a:rPr>
              <a:t>Le questionnaire de satisfaction </a:t>
            </a:r>
            <a:r>
              <a:rPr lang="en" sz="4000" dirty="0" err="1">
                <a:solidFill>
                  <a:srgbClr val="000000"/>
                </a:solidFill>
              </a:rPr>
              <a:t>en</a:t>
            </a:r>
            <a:r>
              <a:rPr lang="en" sz="4000" dirty="0">
                <a:solidFill>
                  <a:srgbClr val="000000"/>
                </a:solidFill>
              </a:rPr>
              <a:t> </a:t>
            </a:r>
            <a:r>
              <a:rPr lang="en" sz="4000" dirty="0" err="1">
                <a:solidFill>
                  <a:srgbClr val="000000"/>
                </a:solidFill>
              </a:rPr>
              <a:t>quantité</a:t>
            </a:r>
            <a:r>
              <a:rPr lang="en" sz="4000" dirty="0">
                <a:solidFill>
                  <a:srgbClr val="000000"/>
                </a:solidFill>
              </a:rPr>
              <a:t> </a:t>
            </a:r>
            <a:r>
              <a:rPr lang="en" sz="4000" dirty="0" err="1">
                <a:solidFill>
                  <a:srgbClr val="000000"/>
                </a:solidFill>
              </a:rPr>
              <a:t>supérieure</a:t>
            </a:r>
            <a:r>
              <a:rPr lang="en" sz="4000" dirty="0">
                <a:solidFill>
                  <a:srgbClr val="000000"/>
                </a:solidFill>
              </a:rPr>
              <a:t> au </a:t>
            </a:r>
            <a:r>
              <a:rPr lang="en" sz="4000" dirty="0" err="1">
                <a:solidFill>
                  <a:srgbClr val="000000"/>
                </a:solidFill>
              </a:rPr>
              <a:t>nombre</a:t>
            </a:r>
            <a:r>
              <a:rPr lang="en" sz="4000" dirty="0">
                <a:solidFill>
                  <a:srgbClr val="000000"/>
                </a:solidFill>
              </a:rPr>
              <a:t> de participants</a:t>
            </a:r>
            <a:endParaRPr sz="4000" dirty="0">
              <a:solidFill>
                <a:srgbClr val="000000"/>
              </a:solidFill>
            </a:endParaRPr>
          </a:p>
          <a:p>
            <a:pPr marL="457200" lvl="0" indent="0" algn="l" rtl="0">
              <a:spcBef>
                <a:spcPts val="1000"/>
              </a:spcBef>
              <a:spcAft>
                <a:spcPts val="10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SECTIONS DU GUIDE</a:t>
            </a:r>
            <a:endParaRPr/>
          </a:p>
        </p:txBody>
      </p:sp>
      <p:sp>
        <p:nvSpPr>
          <p:cNvPr id="114" name="Google Shape;114;p20">
            <a:hlinkClick r:id="rId3" action="ppaction://hlinksldjump"/>
          </p:cNvPr>
          <p:cNvSpPr/>
          <p:nvPr/>
        </p:nvSpPr>
        <p:spPr>
          <a:xfrm>
            <a:off x="2020650" y="2228325"/>
            <a:ext cx="1238100" cy="1238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Avant l’événement</a:t>
            </a:r>
            <a:endParaRPr sz="1000" b="0" i="0" u="none" strike="noStrike" cap="none">
              <a:solidFill>
                <a:schemeClr val="lt1"/>
              </a:solidFill>
              <a:latin typeface="Arial"/>
              <a:ea typeface="Arial"/>
              <a:cs typeface="Arial"/>
              <a:sym typeface="Arial"/>
            </a:endParaRPr>
          </a:p>
        </p:txBody>
      </p:sp>
      <p:sp>
        <p:nvSpPr>
          <p:cNvPr id="115" name="Google Shape;115;p20"/>
          <p:cNvSpPr/>
          <p:nvPr/>
        </p:nvSpPr>
        <p:spPr>
          <a:xfrm>
            <a:off x="3952950" y="2228325"/>
            <a:ext cx="1238100" cy="1238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Le jour de l’événement</a:t>
            </a:r>
            <a:endParaRPr sz="1000" b="0" i="0" u="none" strike="noStrike" cap="none">
              <a:solidFill>
                <a:schemeClr val="lt1"/>
              </a:solidFill>
              <a:latin typeface="Arial"/>
              <a:ea typeface="Arial"/>
              <a:cs typeface="Arial"/>
              <a:sym typeface="Arial"/>
            </a:endParaRPr>
          </a:p>
        </p:txBody>
      </p:sp>
      <p:sp>
        <p:nvSpPr>
          <p:cNvPr id="116" name="Google Shape;116;p20"/>
          <p:cNvSpPr/>
          <p:nvPr/>
        </p:nvSpPr>
        <p:spPr>
          <a:xfrm>
            <a:off x="5885250" y="2228325"/>
            <a:ext cx="1238100" cy="123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Après l’événement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8"/>
        <p:cNvGrpSpPr/>
        <p:nvPr/>
      </p:nvGrpSpPr>
      <p:grpSpPr>
        <a:xfrm>
          <a:off x="0" y="0"/>
          <a:ext cx="0" cy="0"/>
          <a:chOff x="0" y="0"/>
          <a:chExt cx="0" cy="0"/>
        </a:xfrm>
      </p:grpSpPr>
      <p:sp>
        <p:nvSpPr>
          <p:cNvPr id="339" name="Google Shape;339;p43"/>
          <p:cNvSpPr/>
          <p:nvPr/>
        </p:nvSpPr>
        <p:spPr>
          <a:xfrm>
            <a:off x="38928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40" name="Google Shape;340;p43"/>
          <p:cNvSpPr/>
          <p:nvPr/>
        </p:nvSpPr>
        <p:spPr>
          <a:xfrm>
            <a:off x="768276" y="4768125"/>
            <a:ext cx="151800" cy="1518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3"/>
          <p:cNvSpPr/>
          <p:nvPr/>
        </p:nvSpPr>
        <p:spPr>
          <a:xfrm>
            <a:off x="114726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42" name="Google Shape;342;p43"/>
          <p:cNvSpPr/>
          <p:nvPr/>
        </p:nvSpPr>
        <p:spPr>
          <a:xfrm>
            <a:off x="1526251"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3"/>
          <p:cNvSpPr/>
          <p:nvPr/>
        </p:nvSpPr>
        <p:spPr>
          <a:xfrm>
            <a:off x="190523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a:off x="228422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3"/>
          <p:cNvSpPr/>
          <p:nvPr/>
        </p:nvSpPr>
        <p:spPr>
          <a:xfrm>
            <a:off x="266321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txBox="1">
            <a:spLocks noGrp="1"/>
          </p:cNvSpPr>
          <p:nvPr>
            <p:ph type="title"/>
          </p:nvPr>
        </p:nvSpPr>
        <p:spPr>
          <a:xfrm>
            <a:off x="311700" y="510725"/>
            <a:ext cx="3825000" cy="5952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Aménagement du lieu</a:t>
            </a:r>
            <a:endParaRPr>
              <a:solidFill>
                <a:schemeClr val="lt1"/>
              </a:solidFill>
            </a:endParaRPr>
          </a:p>
        </p:txBody>
      </p:sp>
      <p:pic>
        <p:nvPicPr>
          <p:cNvPr id="347" name="Google Shape;347;p43"/>
          <p:cNvPicPr preferRelativeResize="0"/>
          <p:nvPr/>
        </p:nvPicPr>
        <p:blipFill>
          <a:blip r:embed="rId3">
            <a:alphaModFix/>
          </a:blip>
          <a:stretch>
            <a:fillRect/>
          </a:stretch>
        </p:blipFill>
        <p:spPr>
          <a:xfrm>
            <a:off x="377050" y="2162650"/>
            <a:ext cx="3208200" cy="2192275"/>
          </a:xfrm>
          <a:prstGeom prst="rect">
            <a:avLst/>
          </a:prstGeom>
          <a:noFill/>
          <a:ln>
            <a:noFill/>
          </a:ln>
        </p:spPr>
      </p:pic>
      <p:sp>
        <p:nvSpPr>
          <p:cNvPr id="348" name="Google Shape;348;p43"/>
          <p:cNvSpPr txBox="1"/>
          <p:nvPr/>
        </p:nvSpPr>
        <p:spPr>
          <a:xfrm>
            <a:off x="4531975" y="2351063"/>
            <a:ext cx="38328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Aménagement des tables et chaises pour que les participant.es soient confortables et voient bien la présentation.</a:t>
            </a:r>
            <a:endParaRPr/>
          </a:p>
          <a:p>
            <a:pPr marL="0" lvl="0" indent="0" algn="l" rtl="0">
              <a:spcBef>
                <a:spcPts val="0"/>
              </a:spcBef>
              <a:spcAft>
                <a:spcPts val="0"/>
              </a:spcAft>
              <a:buNone/>
            </a:pPr>
            <a:endParaRPr/>
          </a:p>
          <a:p>
            <a:pPr marL="0" lvl="0" indent="0" algn="l" rtl="0">
              <a:spcBef>
                <a:spcPts val="0"/>
              </a:spcBef>
              <a:spcAft>
                <a:spcPts val="0"/>
              </a:spcAft>
              <a:buNone/>
            </a:pPr>
            <a:r>
              <a:rPr lang="en"/>
              <a:t>Table supplémentaire pour l’accueil et pour le goûter/café.</a:t>
            </a:r>
            <a:endParaRPr/>
          </a:p>
          <a:p>
            <a:pPr marL="0" lvl="0" indent="0" algn="l" rtl="0">
              <a:spcBef>
                <a:spcPts val="0"/>
              </a:spcBef>
              <a:spcAft>
                <a:spcPts val="0"/>
              </a:spcAft>
              <a:buNone/>
            </a:pPr>
            <a:endParaRPr/>
          </a:p>
          <a:p>
            <a:pPr marL="0" lvl="0" indent="0" algn="l" rtl="0">
              <a:spcBef>
                <a:spcPts val="0"/>
              </a:spcBef>
              <a:spcAft>
                <a:spcPts val="0"/>
              </a:spcAft>
              <a:buNone/>
            </a:pPr>
            <a:r>
              <a:rPr lang="en"/>
              <a:t>Chaises supplémentaires pour le goûter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52"/>
        <p:cNvGrpSpPr/>
        <p:nvPr/>
      </p:nvGrpSpPr>
      <p:grpSpPr>
        <a:xfrm>
          <a:off x="0" y="0"/>
          <a:ext cx="0" cy="0"/>
          <a:chOff x="0" y="0"/>
          <a:chExt cx="0" cy="0"/>
        </a:xfrm>
      </p:grpSpPr>
      <p:sp>
        <p:nvSpPr>
          <p:cNvPr id="353" name="Google Shape;353;p44"/>
          <p:cNvSpPr/>
          <p:nvPr/>
        </p:nvSpPr>
        <p:spPr>
          <a:xfrm>
            <a:off x="38928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54" name="Google Shape;354;p44"/>
          <p:cNvSpPr/>
          <p:nvPr/>
        </p:nvSpPr>
        <p:spPr>
          <a:xfrm>
            <a:off x="76827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4"/>
          <p:cNvSpPr/>
          <p:nvPr/>
        </p:nvSpPr>
        <p:spPr>
          <a:xfrm>
            <a:off x="114726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56" name="Google Shape;356;p44"/>
          <p:cNvSpPr/>
          <p:nvPr/>
        </p:nvSpPr>
        <p:spPr>
          <a:xfrm>
            <a:off x="1526251"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4"/>
          <p:cNvSpPr/>
          <p:nvPr/>
        </p:nvSpPr>
        <p:spPr>
          <a:xfrm>
            <a:off x="190523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44"/>
          <p:cNvSpPr/>
          <p:nvPr/>
        </p:nvSpPr>
        <p:spPr>
          <a:xfrm>
            <a:off x="2284226" y="4768125"/>
            <a:ext cx="151800" cy="1518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4"/>
          <p:cNvSpPr/>
          <p:nvPr/>
        </p:nvSpPr>
        <p:spPr>
          <a:xfrm>
            <a:off x="266321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4"/>
          <p:cNvSpPr txBox="1">
            <a:spLocks noGrp="1"/>
          </p:cNvSpPr>
          <p:nvPr>
            <p:ph type="title"/>
          </p:nvPr>
        </p:nvSpPr>
        <p:spPr>
          <a:xfrm>
            <a:off x="311700" y="540550"/>
            <a:ext cx="4093200" cy="5655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Installation des affiches</a:t>
            </a:r>
            <a:endParaRPr>
              <a:solidFill>
                <a:schemeClr val="lt1"/>
              </a:solidFill>
            </a:endParaRPr>
          </a:p>
        </p:txBody>
      </p:sp>
      <p:pic>
        <p:nvPicPr>
          <p:cNvPr id="361" name="Google Shape;361;p44"/>
          <p:cNvPicPr preferRelativeResize="0"/>
          <p:nvPr/>
        </p:nvPicPr>
        <p:blipFill>
          <a:blip r:embed="rId3">
            <a:alphaModFix/>
          </a:blip>
          <a:stretch>
            <a:fillRect/>
          </a:stretch>
        </p:blipFill>
        <p:spPr>
          <a:xfrm>
            <a:off x="468511" y="1574700"/>
            <a:ext cx="2267275" cy="3023026"/>
          </a:xfrm>
          <a:prstGeom prst="rect">
            <a:avLst/>
          </a:prstGeom>
          <a:noFill/>
          <a:ln>
            <a:noFill/>
          </a:ln>
        </p:spPr>
      </p:pic>
      <p:sp>
        <p:nvSpPr>
          <p:cNvPr id="362" name="Google Shape;362;p44"/>
          <p:cNvSpPr txBox="1"/>
          <p:nvPr/>
        </p:nvSpPr>
        <p:spPr>
          <a:xfrm>
            <a:off x="3295025" y="3196150"/>
            <a:ext cx="3813000" cy="1262100"/>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Note: En plus des affiches, il vous faudra créer une signalétique qui permet aux participants de trouver rapidement et facilement le lieu de l’événement en arrivant dans l’immeuble.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66"/>
        <p:cNvGrpSpPr/>
        <p:nvPr/>
      </p:nvGrpSpPr>
      <p:grpSpPr>
        <a:xfrm>
          <a:off x="0" y="0"/>
          <a:ext cx="0" cy="0"/>
          <a:chOff x="0" y="0"/>
          <a:chExt cx="0" cy="0"/>
        </a:xfrm>
      </p:grpSpPr>
      <p:sp>
        <p:nvSpPr>
          <p:cNvPr id="367" name="Google Shape;367;p45"/>
          <p:cNvSpPr/>
          <p:nvPr/>
        </p:nvSpPr>
        <p:spPr>
          <a:xfrm>
            <a:off x="38928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68" name="Google Shape;368;p45"/>
          <p:cNvSpPr/>
          <p:nvPr/>
        </p:nvSpPr>
        <p:spPr>
          <a:xfrm>
            <a:off x="76827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45"/>
          <p:cNvSpPr/>
          <p:nvPr/>
        </p:nvSpPr>
        <p:spPr>
          <a:xfrm>
            <a:off x="114726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70" name="Google Shape;370;p45"/>
          <p:cNvSpPr/>
          <p:nvPr/>
        </p:nvSpPr>
        <p:spPr>
          <a:xfrm>
            <a:off x="1526251"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45"/>
          <p:cNvSpPr/>
          <p:nvPr/>
        </p:nvSpPr>
        <p:spPr>
          <a:xfrm>
            <a:off x="190523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5"/>
          <p:cNvSpPr/>
          <p:nvPr/>
        </p:nvSpPr>
        <p:spPr>
          <a:xfrm>
            <a:off x="228422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45"/>
          <p:cNvSpPr/>
          <p:nvPr/>
        </p:nvSpPr>
        <p:spPr>
          <a:xfrm>
            <a:off x="2663213" y="4768125"/>
            <a:ext cx="151800" cy="1518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5"/>
          <p:cNvSpPr txBox="1">
            <a:spLocks noGrp="1"/>
          </p:cNvSpPr>
          <p:nvPr>
            <p:ph type="title"/>
          </p:nvPr>
        </p:nvSpPr>
        <p:spPr>
          <a:xfrm>
            <a:off x="311700" y="533100"/>
            <a:ext cx="3683100" cy="5730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Brief du photographe</a:t>
            </a:r>
            <a:endParaRPr>
              <a:solidFill>
                <a:schemeClr val="lt1"/>
              </a:solidFill>
            </a:endParaRPr>
          </a:p>
        </p:txBody>
      </p:sp>
      <p:pic>
        <p:nvPicPr>
          <p:cNvPr id="375" name="Google Shape;375;p45"/>
          <p:cNvPicPr preferRelativeResize="0"/>
          <p:nvPr/>
        </p:nvPicPr>
        <p:blipFill>
          <a:blip r:embed="rId3">
            <a:alphaModFix/>
          </a:blip>
          <a:stretch>
            <a:fillRect/>
          </a:stretch>
        </p:blipFill>
        <p:spPr>
          <a:xfrm>
            <a:off x="389300" y="2424100"/>
            <a:ext cx="2572458" cy="2186574"/>
          </a:xfrm>
          <a:prstGeom prst="rect">
            <a:avLst/>
          </a:prstGeom>
          <a:noFill/>
          <a:ln>
            <a:noFill/>
          </a:ln>
        </p:spPr>
      </p:pic>
      <p:sp>
        <p:nvSpPr>
          <p:cNvPr id="376" name="Google Shape;376;p45"/>
          <p:cNvSpPr txBox="1"/>
          <p:nvPr/>
        </p:nvSpPr>
        <p:spPr>
          <a:xfrm>
            <a:off x="342625" y="1233550"/>
            <a:ext cx="8150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Si un  photographe est présent, n’oubliez pas de lui indiquer ce que vous voulez. Un formulaire de consentement pourrait être nécessaire pour obtenir l’autorisation des participants pour utiliser des photos en promotion ou en médias sociaux. Le photographe peut aussi éviter de montrer les visages des participants (vue de dos).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80"/>
        <p:cNvGrpSpPr/>
        <p:nvPr/>
      </p:nvGrpSpPr>
      <p:grpSpPr>
        <a:xfrm>
          <a:off x="0" y="0"/>
          <a:ext cx="0" cy="0"/>
          <a:chOff x="0" y="0"/>
          <a:chExt cx="0" cy="0"/>
        </a:xfrm>
      </p:grpSpPr>
      <p:sp>
        <p:nvSpPr>
          <p:cNvPr id="381" name="Google Shape;381;p46"/>
          <p:cNvSpPr/>
          <p:nvPr/>
        </p:nvSpPr>
        <p:spPr>
          <a:xfrm>
            <a:off x="38928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82" name="Google Shape;382;p46"/>
          <p:cNvSpPr/>
          <p:nvPr/>
        </p:nvSpPr>
        <p:spPr>
          <a:xfrm>
            <a:off x="76827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6"/>
          <p:cNvSpPr/>
          <p:nvPr/>
        </p:nvSpPr>
        <p:spPr>
          <a:xfrm>
            <a:off x="1147263" y="4768125"/>
            <a:ext cx="151800" cy="1518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84" name="Google Shape;384;p46"/>
          <p:cNvSpPr/>
          <p:nvPr/>
        </p:nvSpPr>
        <p:spPr>
          <a:xfrm>
            <a:off x="1526251"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46"/>
          <p:cNvSpPr/>
          <p:nvPr/>
        </p:nvSpPr>
        <p:spPr>
          <a:xfrm>
            <a:off x="190523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6"/>
          <p:cNvSpPr/>
          <p:nvPr/>
        </p:nvSpPr>
        <p:spPr>
          <a:xfrm>
            <a:off x="228422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6"/>
          <p:cNvSpPr/>
          <p:nvPr/>
        </p:nvSpPr>
        <p:spPr>
          <a:xfrm>
            <a:off x="266321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6"/>
          <p:cNvSpPr txBox="1">
            <a:spLocks noGrp="1"/>
          </p:cNvSpPr>
          <p:nvPr>
            <p:ph type="title"/>
          </p:nvPr>
        </p:nvSpPr>
        <p:spPr>
          <a:xfrm>
            <a:off x="311700" y="518175"/>
            <a:ext cx="3638400" cy="5877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Test de l’équipement</a:t>
            </a:r>
            <a:endParaRPr>
              <a:solidFill>
                <a:schemeClr val="lt1"/>
              </a:solidFill>
            </a:endParaRPr>
          </a:p>
        </p:txBody>
      </p:sp>
      <p:pic>
        <p:nvPicPr>
          <p:cNvPr id="389" name="Google Shape;389;p46"/>
          <p:cNvPicPr preferRelativeResize="0"/>
          <p:nvPr/>
        </p:nvPicPr>
        <p:blipFill>
          <a:blip r:embed="rId3">
            <a:alphaModFix/>
          </a:blip>
          <a:stretch>
            <a:fillRect/>
          </a:stretch>
        </p:blipFill>
        <p:spPr>
          <a:xfrm>
            <a:off x="389301" y="1905400"/>
            <a:ext cx="2351351" cy="2735399"/>
          </a:xfrm>
          <a:prstGeom prst="rect">
            <a:avLst/>
          </a:prstGeom>
          <a:noFill/>
          <a:ln>
            <a:noFill/>
          </a:ln>
        </p:spPr>
      </p:pic>
      <p:sp>
        <p:nvSpPr>
          <p:cNvPr id="390" name="Google Shape;390;p46"/>
          <p:cNvSpPr txBox="1"/>
          <p:nvPr/>
        </p:nvSpPr>
        <p:spPr>
          <a:xfrm>
            <a:off x="3658275" y="1905400"/>
            <a:ext cx="4935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Éclairage de la pièce</a:t>
            </a:r>
            <a:endParaRPr/>
          </a:p>
          <a:p>
            <a:pPr marL="0" lvl="0" indent="0" algn="l" rtl="0">
              <a:spcBef>
                <a:spcPts val="0"/>
              </a:spcBef>
              <a:spcAft>
                <a:spcPts val="0"/>
              </a:spcAft>
              <a:buNone/>
            </a:pPr>
            <a:r>
              <a:rPr lang="en"/>
              <a:t>Écran ou moniteur</a:t>
            </a:r>
            <a:endParaRPr/>
          </a:p>
          <a:p>
            <a:pPr marL="0" lvl="0" indent="0" algn="l" rtl="0">
              <a:spcBef>
                <a:spcPts val="0"/>
              </a:spcBef>
              <a:spcAft>
                <a:spcPts val="0"/>
              </a:spcAft>
              <a:buNone/>
            </a:pPr>
            <a:r>
              <a:rPr lang="en"/>
              <a:t>Projecteur vidéo sur une table</a:t>
            </a:r>
            <a:endParaRPr/>
          </a:p>
          <a:p>
            <a:pPr marL="0" lvl="0" indent="0" algn="l" rtl="0">
              <a:spcBef>
                <a:spcPts val="0"/>
              </a:spcBef>
              <a:spcAft>
                <a:spcPts val="0"/>
              </a:spcAft>
              <a:buNone/>
            </a:pPr>
            <a:r>
              <a:rPr lang="en"/>
              <a:t>Microphone avec trépied</a:t>
            </a:r>
            <a:endParaRPr/>
          </a:p>
          <a:p>
            <a:pPr marL="0" lvl="0" indent="0" algn="l" rtl="0">
              <a:spcBef>
                <a:spcPts val="0"/>
              </a:spcBef>
              <a:spcAft>
                <a:spcPts val="0"/>
              </a:spcAft>
              <a:buNone/>
            </a:pPr>
            <a:r>
              <a:rPr lang="en"/>
              <a:t>Système son (ampli/enceintes)</a:t>
            </a:r>
            <a:endParaRPr/>
          </a:p>
          <a:p>
            <a:pPr marL="0" lvl="0" indent="0" algn="l" rtl="0">
              <a:spcBef>
                <a:spcPts val="0"/>
              </a:spcBef>
              <a:spcAft>
                <a:spcPts val="0"/>
              </a:spcAft>
              <a:buNone/>
            </a:pPr>
            <a:r>
              <a:rPr lang="en"/>
              <a:t>Ordinateur de présentation avec interface vers le projecteur</a:t>
            </a:r>
            <a:endParaRPr/>
          </a:p>
        </p:txBody>
      </p:sp>
      <p:sp>
        <p:nvSpPr>
          <p:cNvPr id="391" name="Google Shape;391;p46"/>
          <p:cNvSpPr txBox="1"/>
          <p:nvPr/>
        </p:nvSpPr>
        <p:spPr>
          <a:xfrm>
            <a:off x="3781950" y="3568475"/>
            <a:ext cx="4446300" cy="615600"/>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Note: Un ordinateur Apple requiert un adaptateur pour l’interface vers le projecteur. À prévoir en amont.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5"/>
        <p:cNvGrpSpPr/>
        <p:nvPr/>
      </p:nvGrpSpPr>
      <p:grpSpPr>
        <a:xfrm>
          <a:off x="0" y="0"/>
          <a:ext cx="0" cy="0"/>
          <a:chOff x="0" y="0"/>
          <a:chExt cx="0" cy="0"/>
        </a:xfrm>
      </p:grpSpPr>
      <p:sp>
        <p:nvSpPr>
          <p:cNvPr id="396" name="Google Shape;396;p47"/>
          <p:cNvSpPr/>
          <p:nvPr/>
        </p:nvSpPr>
        <p:spPr>
          <a:xfrm>
            <a:off x="38928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97" name="Google Shape;397;p47"/>
          <p:cNvSpPr/>
          <p:nvPr/>
        </p:nvSpPr>
        <p:spPr>
          <a:xfrm>
            <a:off x="76827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7"/>
          <p:cNvSpPr/>
          <p:nvPr/>
        </p:nvSpPr>
        <p:spPr>
          <a:xfrm>
            <a:off x="114726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99" name="Google Shape;399;p47"/>
          <p:cNvSpPr/>
          <p:nvPr/>
        </p:nvSpPr>
        <p:spPr>
          <a:xfrm>
            <a:off x="1526251" y="4768125"/>
            <a:ext cx="151800" cy="1518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7"/>
          <p:cNvSpPr/>
          <p:nvPr/>
        </p:nvSpPr>
        <p:spPr>
          <a:xfrm>
            <a:off x="190523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7"/>
          <p:cNvSpPr/>
          <p:nvPr/>
        </p:nvSpPr>
        <p:spPr>
          <a:xfrm>
            <a:off x="228422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7"/>
          <p:cNvSpPr/>
          <p:nvPr/>
        </p:nvSpPr>
        <p:spPr>
          <a:xfrm>
            <a:off x="266321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7"/>
          <p:cNvSpPr txBox="1">
            <a:spLocks noGrp="1"/>
          </p:cNvSpPr>
          <p:nvPr>
            <p:ph type="title"/>
          </p:nvPr>
        </p:nvSpPr>
        <p:spPr>
          <a:xfrm>
            <a:off x="311700" y="540550"/>
            <a:ext cx="3482100" cy="5655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Brief de l’animateur</a:t>
            </a:r>
            <a:endParaRPr>
              <a:solidFill>
                <a:schemeClr val="lt1"/>
              </a:solidFill>
            </a:endParaRPr>
          </a:p>
        </p:txBody>
      </p:sp>
      <p:pic>
        <p:nvPicPr>
          <p:cNvPr id="404" name="Google Shape;404;p47"/>
          <p:cNvPicPr preferRelativeResize="0"/>
          <p:nvPr/>
        </p:nvPicPr>
        <p:blipFill>
          <a:blip r:embed="rId3">
            <a:alphaModFix/>
          </a:blip>
          <a:stretch>
            <a:fillRect/>
          </a:stretch>
        </p:blipFill>
        <p:spPr>
          <a:xfrm>
            <a:off x="389309" y="2914025"/>
            <a:ext cx="2794275" cy="1854100"/>
          </a:xfrm>
          <a:prstGeom prst="rect">
            <a:avLst/>
          </a:prstGeom>
          <a:noFill/>
          <a:ln>
            <a:noFill/>
          </a:ln>
        </p:spPr>
      </p:pic>
      <p:sp>
        <p:nvSpPr>
          <p:cNvPr id="405" name="Google Shape;405;p47"/>
          <p:cNvSpPr txBox="1"/>
          <p:nvPr/>
        </p:nvSpPr>
        <p:spPr>
          <a:xfrm>
            <a:off x="358200" y="1439525"/>
            <a:ext cx="80730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Le  </a:t>
            </a:r>
            <a:r>
              <a:rPr lang="en" dirty="0" err="1"/>
              <a:t>besoin</a:t>
            </a:r>
            <a:r>
              <a:rPr lang="en" dirty="0"/>
              <a:t> </a:t>
            </a:r>
            <a:r>
              <a:rPr lang="en" dirty="0" err="1"/>
              <a:t>d’une</a:t>
            </a:r>
            <a:r>
              <a:rPr lang="en" dirty="0"/>
              <a:t> </a:t>
            </a:r>
            <a:r>
              <a:rPr lang="en" dirty="0" err="1"/>
              <a:t>animatrice</a:t>
            </a:r>
            <a:r>
              <a:rPr lang="en" dirty="0"/>
              <a:t> </a:t>
            </a:r>
            <a:r>
              <a:rPr lang="en" dirty="0" err="1"/>
              <a:t>ou</a:t>
            </a:r>
            <a:r>
              <a:rPr lang="en" dirty="0"/>
              <a:t> d’un </a:t>
            </a:r>
            <a:r>
              <a:rPr lang="en" dirty="0" err="1"/>
              <a:t>animateur</a:t>
            </a:r>
            <a:r>
              <a:rPr lang="en" dirty="0"/>
              <a:t> </a:t>
            </a:r>
            <a:r>
              <a:rPr lang="en" dirty="0" err="1"/>
              <a:t>peut</a:t>
            </a:r>
            <a:r>
              <a:rPr lang="en" dirty="0"/>
              <a:t> </a:t>
            </a:r>
            <a:r>
              <a:rPr lang="en" dirty="0" err="1"/>
              <a:t>être</a:t>
            </a:r>
            <a:r>
              <a:rPr lang="en" dirty="0"/>
              <a:t> </a:t>
            </a:r>
            <a:r>
              <a:rPr lang="en" dirty="0" err="1"/>
              <a:t>envisagé</a:t>
            </a:r>
            <a:r>
              <a:rPr lang="en" dirty="0"/>
              <a:t> </a:t>
            </a:r>
            <a:r>
              <a:rPr lang="en" dirty="0" err="1"/>
              <a:t>selon</a:t>
            </a:r>
            <a:r>
              <a:rPr lang="en" dirty="0"/>
              <a:t> la situation. </a:t>
            </a:r>
            <a:endParaRPr dirty="0"/>
          </a:p>
          <a:p>
            <a:pPr marL="0" lvl="0" indent="0" algn="l" rtl="0">
              <a:spcBef>
                <a:spcPts val="0"/>
              </a:spcBef>
              <a:spcAft>
                <a:spcPts val="0"/>
              </a:spcAft>
              <a:buNone/>
            </a:pPr>
            <a:r>
              <a:rPr lang="en" dirty="0" err="1"/>
              <a:t>Dans</a:t>
            </a:r>
            <a:r>
              <a:rPr lang="en" dirty="0"/>
              <a:t> </a:t>
            </a:r>
            <a:r>
              <a:rPr lang="en" dirty="0" err="1"/>
              <a:t>ce</a:t>
            </a:r>
            <a:r>
              <a:rPr lang="en" dirty="0"/>
              <a:t> </a:t>
            </a:r>
            <a:r>
              <a:rPr lang="en" dirty="0" err="1"/>
              <a:t>cas</a:t>
            </a:r>
            <a:r>
              <a:rPr lang="en" dirty="0"/>
              <a:t>, </a:t>
            </a:r>
            <a:r>
              <a:rPr lang="en" dirty="0" err="1"/>
              <a:t>il</a:t>
            </a:r>
            <a:r>
              <a:rPr lang="en" dirty="0"/>
              <a:t> </a:t>
            </a:r>
            <a:r>
              <a:rPr lang="en" dirty="0" err="1"/>
              <a:t>est</a:t>
            </a:r>
            <a:r>
              <a:rPr lang="en" dirty="0"/>
              <a:t> </a:t>
            </a:r>
            <a:r>
              <a:rPr lang="en" dirty="0" err="1"/>
              <a:t>impératif</a:t>
            </a:r>
            <a:r>
              <a:rPr lang="en" dirty="0"/>
              <a:t> de briefer </a:t>
            </a:r>
            <a:r>
              <a:rPr lang="en" dirty="0" err="1"/>
              <a:t>cette</a:t>
            </a:r>
            <a:r>
              <a:rPr lang="en" dirty="0"/>
              <a:t> </a:t>
            </a:r>
            <a:r>
              <a:rPr lang="en" dirty="0" err="1"/>
              <a:t>personne</a:t>
            </a:r>
            <a:r>
              <a:rPr lang="en" dirty="0"/>
              <a:t> </a:t>
            </a:r>
            <a:r>
              <a:rPr lang="en" dirty="0" err="1"/>
              <a:t>avant</a:t>
            </a:r>
            <a:r>
              <a:rPr lang="en" dirty="0"/>
              <a:t> </a:t>
            </a:r>
            <a:r>
              <a:rPr lang="en" dirty="0" err="1"/>
              <a:t>l’événement</a:t>
            </a:r>
            <a:r>
              <a:rPr lang="en" dirty="0"/>
              <a:t>. </a:t>
            </a:r>
            <a:endParaRPr dirty="0"/>
          </a:p>
          <a:p>
            <a:pPr marL="0" lvl="0" indent="0" algn="l" rtl="0">
              <a:spcBef>
                <a:spcPts val="0"/>
              </a:spcBef>
              <a:spcAft>
                <a:spcPts val="0"/>
              </a:spcAft>
              <a:buNone/>
            </a:pPr>
            <a:r>
              <a:rPr lang="en" dirty="0"/>
              <a:t>Il </a:t>
            </a:r>
            <a:r>
              <a:rPr lang="en" dirty="0" err="1"/>
              <a:t>s’agit</a:t>
            </a:r>
            <a:r>
              <a:rPr lang="en" dirty="0"/>
              <a:t> de </a:t>
            </a:r>
            <a:r>
              <a:rPr lang="en" dirty="0" err="1"/>
              <a:t>lui</a:t>
            </a:r>
            <a:r>
              <a:rPr lang="en" dirty="0"/>
              <a:t> commenter le </a:t>
            </a:r>
            <a:r>
              <a:rPr lang="en" dirty="0" err="1"/>
              <a:t>sc</a:t>
            </a:r>
            <a:r>
              <a:rPr lang="fr-CA" dirty="0" err="1"/>
              <a:t>é</a:t>
            </a:r>
            <a:r>
              <a:rPr lang="en" dirty="0" err="1"/>
              <a:t>nario</a:t>
            </a:r>
            <a:r>
              <a:rPr lang="en" dirty="0"/>
              <a:t>, proposer un mot de </a:t>
            </a:r>
            <a:r>
              <a:rPr lang="en" dirty="0" err="1"/>
              <a:t>bienvenue</a:t>
            </a:r>
            <a:r>
              <a:rPr lang="en" dirty="0"/>
              <a:t>, la bonne </a:t>
            </a:r>
            <a:r>
              <a:rPr lang="en" dirty="0" err="1"/>
              <a:t>pron</a:t>
            </a:r>
            <a:r>
              <a:rPr lang="fr-CA" dirty="0"/>
              <a:t>o</a:t>
            </a:r>
            <a:r>
              <a:rPr lang="en" dirty="0" err="1"/>
              <a:t>nciation</a:t>
            </a:r>
            <a:r>
              <a:rPr lang="en" dirty="0"/>
              <a:t> des </a:t>
            </a:r>
            <a:r>
              <a:rPr lang="en" dirty="0" err="1"/>
              <a:t>conf</a:t>
            </a:r>
            <a:r>
              <a:rPr lang="fr-CA" dirty="0" err="1"/>
              <a:t>é</a:t>
            </a:r>
            <a:r>
              <a:rPr lang="en" dirty="0" err="1"/>
              <a:t>rencier.es</a:t>
            </a:r>
            <a:r>
              <a:rPr lang="en" dirty="0"/>
              <a:t> et </a:t>
            </a:r>
            <a:r>
              <a:rPr lang="en" dirty="0" err="1"/>
              <a:t>invité.es</a:t>
            </a:r>
            <a:r>
              <a:rPr lang="en" dirty="0"/>
              <a:t> et </a:t>
            </a:r>
            <a:r>
              <a:rPr lang="en" dirty="0" err="1"/>
              <a:t>autres</a:t>
            </a:r>
            <a:r>
              <a:rPr lang="en" dirty="0"/>
              <a:t> d</a:t>
            </a:r>
            <a:r>
              <a:rPr lang="fr-CA" dirty="0"/>
              <a:t>é</a:t>
            </a:r>
            <a:r>
              <a:rPr lang="en" dirty="0"/>
              <a:t>tails </a:t>
            </a:r>
            <a:r>
              <a:rPr lang="en" dirty="0" err="1"/>
              <a:t>pertinents</a:t>
            </a:r>
            <a:r>
              <a:rPr lang="en" dirty="0"/>
              <a:t> </a:t>
            </a:r>
            <a:r>
              <a:rPr lang="en" dirty="0" err="1"/>
              <a:t>à</a:t>
            </a:r>
            <a:r>
              <a:rPr lang="en" dirty="0"/>
              <a:t> </a:t>
            </a:r>
            <a:r>
              <a:rPr lang="en" dirty="0" err="1"/>
              <a:t>sa</a:t>
            </a:r>
            <a:r>
              <a:rPr lang="en" dirty="0"/>
              <a:t> participation.</a:t>
            </a:r>
            <a:endParaRPr dirty="0"/>
          </a:p>
        </p:txBody>
      </p:sp>
      <p:sp>
        <p:nvSpPr>
          <p:cNvPr id="406" name="Google Shape;406;p47"/>
          <p:cNvSpPr txBox="1"/>
          <p:nvPr/>
        </p:nvSpPr>
        <p:spPr>
          <a:xfrm>
            <a:off x="4146050" y="3268350"/>
            <a:ext cx="3832800" cy="615600"/>
          </a:xfrm>
          <a:prstGeom prst="rect">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Insistons sur l’expérience d’un ou d’une professionnelle.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0"/>
        <p:cNvGrpSpPr/>
        <p:nvPr/>
      </p:nvGrpSpPr>
      <p:grpSpPr>
        <a:xfrm>
          <a:off x="0" y="0"/>
          <a:ext cx="0" cy="0"/>
          <a:chOff x="0" y="0"/>
          <a:chExt cx="0" cy="0"/>
        </a:xfrm>
      </p:grpSpPr>
      <p:sp>
        <p:nvSpPr>
          <p:cNvPr id="411" name="Google Shape;411;p48"/>
          <p:cNvSpPr/>
          <p:nvPr/>
        </p:nvSpPr>
        <p:spPr>
          <a:xfrm>
            <a:off x="389288"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412" name="Google Shape;412;p48"/>
          <p:cNvSpPr/>
          <p:nvPr/>
        </p:nvSpPr>
        <p:spPr>
          <a:xfrm>
            <a:off x="76827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8"/>
          <p:cNvSpPr/>
          <p:nvPr/>
        </p:nvSpPr>
        <p:spPr>
          <a:xfrm>
            <a:off x="114726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414" name="Google Shape;414;p48"/>
          <p:cNvSpPr/>
          <p:nvPr/>
        </p:nvSpPr>
        <p:spPr>
          <a:xfrm>
            <a:off x="1526251"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8"/>
          <p:cNvSpPr/>
          <p:nvPr/>
        </p:nvSpPr>
        <p:spPr>
          <a:xfrm>
            <a:off x="1905238" y="4768125"/>
            <a:ext cx="151800" cy="1518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8"/>
          <p:cNvSpPr/>
          <p:nvPr/>
        </p:nvSpPr>
        <p:spPr>
          <a:xfrm>
            <a:off x="2284226"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8"/>
          <p:cNvSpPr/>
          <p:nvPr/>
        </p:nvSpPr>
        <p:spPr>
          <a:xfrm>
            <a:off x="2663213" y="4768125"/>
            <a:ext cx="151800" cy="151800"/>
          </a:xfrm>
          <a:prstGeom prst="ellipse">
            <a:avLst/>
          </a:prstGeom>
          <a:solidFill>
            <a:srgbClr val="0090AC">
              <a:alpha val="214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8"/>
          <p:cNvSpPr txBox="1">
            <a:spLocks noGrp="1"/>
          </p:cNvSpPr>
          <p:nvPr>
            <p:ph type="title"/>
          </p:nvPr>
        </p:nvSpPr>
        <p:spPr>
          <a:xfrm>
            <a:off x="311700" y="533100"/>
            <a:ext cx="3832200" cy="573000"/>
          </a:xfrm>
          <a:prstGeom prst="rect">
            <a:avLst/>
          </a:prstGeom>
          <a:solidFill>
            <a:schemeClr val="accent4"/>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Animation de l’activité</a:t>
            </a:r>
            <a:endParaRPr>
              <a:solidFill>
                <a:schemeClr val="lt1"/>
              </a:solidFill>
            </a:endParaRPr>
          </a:p>
        </p:txBody>
      </p:sp>
      <p:pic>
        <p:nvPicPr>
          <p:cNvPr id="419" name="Google Shape;419;p48"/>
          <p:cNvPicPr preferRelativeResize="0"/>
          <p:nvPr/>
        </p:nvPicPr>
        <p:blipFill>
          <a:blip r:embed="rId3">
            <a:alphaModFix/>
          </a:blip>
          <a:stretch>
            <a:fillRect/>
          </a:stretch>
        </p:blipFill>
        <p:spPr>
          <a:xfrm>
            <a:off x="311700" y="1525725"/>
            <a:ext cx="4427025" cy="2951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Après</a:t>
            </a:r>
            <a:endParaRPr/>
          </a:p>
          <a:p>
            <a:pPr marL="0" lvl="0" indent="0" algn="ctr" rtl="0">
              <a:lnSpc>
                <a:spcPct val="100000"/>
              </a:lnSpc>
              <a:spcBef>
                <a:spcPts val="0"/>
              </a:spcBef>
              <a:spcAft>
                <a:spcPts val="0"/>
              </a:spcAft>
              <a:buSzPts val="3000"/>
              <a:buNone/>
            </a:pPr>
            <a:r>
              <a:rPr lang="en"/>
              <a:t>l’événement</a:t>
            </a:r>
            <a:endParaRPr/>
          </a:p>
        </p:txBody>
      </p:sp>
      <p:sp>
        <p:nvSpPr>
          <p:cNvPr id="425" name="Google Shape;425;p49"/>
          <p:cNvSpPr/>
          <p:nvPr/>
        </p:nvSpPr>
        <p:spPr>
          <a:xfrm>
            <a:off x="3777750" y="423300"/>
            <a:ext cx="2330100" cy="215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LOGISTIQUE</a:t>
            </a:r>
            <a:endParaRPr sz="1000" b="1" i="0" u="none" strike="noStrike" cap="none">
              <a:solidFill>
                <a:schemeClr val="lt1"/>
              </a:solidFill>
              <a:latin typeface="Arial"/>
              <a:ea typeface="Arial"/>
              <a:cs typeface="Arial"/>
              <a:sym typeface="Arial"/>
            </a:endParaRPr>
          </a:p>
        </p:txBody>
      </p:sp>
      <p:sp>
        <p:nvSpPr>
          <p:cNvPr id="426" name="Google Shape;426;p49"/>
          <p:cNvSpPr/>
          <p:nvPr/>
        </p:nvSpPr>
        <p:spPr>
          <a:xfrm>
            <a:off x="6471850" y="423300"/>
            <a:ext cx="2330100" cy="215700"/>
          </a:xfrm>
          <a:prstGeom prst="rect">
            <a:avLst/>
          </a:prstGeom>
          <a:solidFill>
            <a:srgbClr val="607D8B">
              <a:alpha val="576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COMMUNICATION</a:t>
            </a:r>
            <a:endParaRPr sz="1000" b="1" i="0" u="none" strike="noStrike" cap="none">
              <a:solidFill>
                <a:schemeClr val="lt1"/>
              </a:solidFill>
              <a:latin typeface="Arial"/>
              <a:ea typeface="Arial"/>
              <a:cs typeface="Arial"/>
              <a:sym typeface="Arial"/>
            </a:endParaRPr>
          </a:p>
        </p:txBody>
      </p:sp>
      <p:sp>
        <p:nvSpPr>
          <p:cNvPr id="427" name="Google Shape;427;p49"/>
          <p:cNvSpPr txBox="1">
            <a:spLocks noGrp="1"/>
          </p:cNvSpPr>
          <p:nvPr>
            <p:ph type="body" idx="1"/>
          </p:nvPr>
        </p:nvSpPr>
        <p:spPr>
          <a:xfrm>
            <a:off x="3777750" y="800400"/>
            <a:ext cx="2330100" cy="418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200" b="1" u="sng">
                <a:solidFill>
                  <a:schemeClr val="hlink"/>
                </a:solidFill>
                <a:hlinkClick r:id="rId3" action="ppaction://hlinksldjump"/>
              </a:rPr>
              <a:t>Remerciement et rétroaction</a:t>
            </a:r>
            <a:endParaRPr sz="1200" b="1"/>
          </a:p>
          <a:p>
            <a:pPr marL="0" marR="0" lvl="0" indent="0" algn="l" rtl="0">
              <a:lnSpc>
                <a:spcPct val="100000"/>
              </a:lnSpc>
              <a:spcBef>
                <a:spcPts val="0"/>
              </a:spcBef>
              <a:spcAft>
                <a:spcPts val="0"/>
              </a:spcAft>
              <a:buNone/>
            </a:pPr>
            <a:endParaRPr sz="900"/>
          </a:p>
        </p:txBody>
      </p:sp>
      <p:sp>
        <p:nvSpPr>
          <p:cNvPr id="428" name="Google Shape;428;p49"/>
          <p:cNvSpPr txBox="1">
            <a:spLocks noGrp="1"/>
          </p:cNvSpPr>
          <p:nvPr>
            <p:ph type="body" idx="1"/>
          </p:nvPr>
        </p:nvSpPr>
        <p:spPr>
          <a:xfrm>
            <a:off x="6473850" y="800400"/>
            <a:ext cx="2330100" cy="418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200" b="1" u="sng">
                <a:solidFill>
                  <a:schemeClr val="hlink"/>
                </a:solidFill>
                <a:hlinkClick r:id="rId4" action="ppaction://hlinksldjump"/>
              </a:rPr>
              <a:t>Diffusion sur les réseaux sociaux</a:t>
            </a:r>
            <a:endParaRPr sz="1008"/>
          </a:p>
        </p:txBody>
      </p:sp>
      <p:sp>
        <p:nvSpPr>
          <p:cNvPr id="429" name="Google Shape;429;p49"/>
          <p:cNvSpPr/>
          <p:nvPr/>
        </p:nvSpPr>
        <p:spPr>
          <a:xfrm>
            <a:off x="351825"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9"/>
          <p:cNvSpPr/>
          <p:nvPr/>
        </p:nvSpPr>
        <p:spPr>
          <a:xfrm>
            <a:off x="730813" y="4768125"/>
            <a:ext cx="151800" cy="151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9"/>
          <p:cNvSpPr/>
          <p:nvPr/>
        </p:nvSpPr>
        <p:spPr>
          <a:xfrm>
            <a:off x="3777750" y="1533850"/>
            <a:ext cx="2330100" cy="215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a:solidFill>
                  <a:schemeClr val="lt1"/>
                </a:solidFill>
              </a:rPr>
              <a:t>POST ANALYSE</a:t>
            </a:r>
            <a:endParaRPr sz="1000" b="1"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0"/>
          <p:cNvSpPr txBox="1">
            <a:spLocks noGrp="1"/>
          </p:cNvSpPr>
          <p:nvPr>
            <p:ph type="title"/>
          </p:nvPr>
        </p:nvSpPr>
        <p:spPr>
          <a:xfrm>
            <a:off x="311700" y="525625"/>
            <a:ext cx="4860900" cy="580500"/>
          </a:xfrm>
          <a:prstGeom prst="rect">
            <a:avLst/>
          </a:prstGeom>
          <a:solidFill>
            <a:schemeClr val="accent1"/>
          </a:solid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a:solidFill>
                  <a:schemeClr val="lt1"/>
                </a:solidFill>
              </a:rPr>
              <a:t>Remerciement et rétroaction</a:t>
            </a:r>
            <a:endParaRPr>
              <a:solidFill>
                <a:schemeClr val="lt1"/>
              </a:solidFill>
            </a:endParaRPr>
          </a:p>
        </p:txBody>
      </p:sp>
      <p:sp>
        <p:nvSpPr>
          <p:cNvPr id="437" name="Google Shape;437;p50"/>
          <p:cNvSpPr txBox="1">
            <a:spLocks noGrp="1"/>
          </p:cNvSpPr>
          <p:nvPr>
            <p:ph type="body" idx="1"/>
          </p:nvPr>
        </p:nvSpPr>
        <p:spPr>
          <a:xfrm>
            <a:off x="3580600" y="2322000"/>
            <a:ext cx="5179800" cy="1538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Un message de remerciement adressé au conférencier ou à la conférencière est de mise.</a:t>
            </a:r>
            <a:endParaRPr/>
          </a:p>
          <a:p>
            <a:pPr marL="0" lvl="0" indent="0" algn="l" rtl="0">
              <a:lnSpc>
                <a:spcPct val="115000"/>
              </a:lnSpc>
              <a:spcBef>
                <a:spcPts val="1200"/>
              </a:spcBef>
              <a:spcAft>
                <a:spcPts val="0"/>
              </a:spcAft>
              <a:buSzPts val="1800"/>
              <a:buNone/>
            </a:pPr>
            <a:r>
              <a:rPr lang="en"/>
              <a:t>Lui faire parvenir des photos l’est tout autant</a:t>
            </a:r>
            <a:endParaRPr/>
          </a:p>
          <a:p>
            <a:pPr marL="0" lvl="0" indent="0" algn="l" rtl="0">
              <a:lnSpc>
                <a:spcPct val="115000"/>
              </a:lnSpc>
              <a:spcBef>
                <a:spcPts val="1200"/>
              </a:spcBef>
              <a:spcAft>
                <a:spcPts val="1200"/>
              </a:spcAft>
              <a:buSzPts val="1800"/>
              <a:buNone/>
            </a:pPr>
            <a:endParaRPr/>
          </a:p>
        </p:txBody>
      </p:sp>
      <p:sp>
        <p:nvSpPr>
          <p:cNvPr id="438" name="Google Shape;438;p50"/>
          <p:cNvSpPr/>
          <p:nvPr/>
        </p:nvSpPr>
        <p:spPr>
          <a:xfrm>
            <a:off x="311700" y="4768125"/>
            <a:ext cx="151800" cy="1518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0"/>
          <p:cNvSpPr/>
          <p:nvPr/>
        </p:nvSpPr>
        <p:spPr>
          <a:xfrm>
            <a:off x="690688" y="4768125"/>
            <a:ext cx="151800" cy="151800"/>
          </a:xfrm>
          <a:prstGeom prst="ellipse">
            <a:avLst/>
          </a:prstGeom>
          <a:solidFill>
            <a:srgbClr val="607D8B">
              <a:alpha val="256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0"/>
          <p:cNvSpPr/>
          <p:nvPr/>
        </p:nvSpPr>
        <p:spPr>
          <a:xfrm>
            <a:off x="311700" y="2387336"/>
            <a:ext cx="3183902" cy="9184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1"/>
                </a:solidFill>
                <a:latin typeface="Arial"/>
              </a:rPr>
              <a:t>Merci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1"/>
          <p:cNvSpPr txBox="1">
            <a:spLocks noGrp="1"/>
          </p:cNvSpPr>
          <p:nvPr>
            <p:ph type="title"/>
          </p:nvPr>
        </p:nvSpPr>
        <p:spPr>
          <a:xfrm>
            <a:off x="311700" y="525625"/>
            <a:ext cx="5688300" cy="580500"/>
          </a:xfrm>
          <a:prstGeom prst="rect">
            <a:avLst/>
          </a:prstGeom>
          <a:solidFill>
            <a:schemeClr val="accent1"/>
          </a:solid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a:solidFill>
                  <a:schemeClr val="lt1"/>
                </a:solidFill>
              </a:rPr>
              <a:t>Diffusion sur les réseaux sociaux</a:t>
            </a:r>
            <a:endParaRPr>
              <a:solidFill>
                <a:schemeClr val="lt1"/>
              </a:solidFill>
            </a:endParaRPr>
          </a:p>
        </p:txBody>
      </p:sp>
      <p:sp>
        <p:nvSpPr>
          <p:cNvPr id="446" name="Google Shape;446;p51"/>
          <p:cNvSpPr/>
          <p:nvPr/>
        </p:nvSpPr>
        <p:spPr>
          <a:xfrm>
            <a:off x="311700" y="4768125"/>
            <a:ext cx="151800" cy="151800"/>
          </a:xfrm>
          <a:prstGeom prst="ellipse">
            <a:avLst/>
          </a:prstGeom>
          <a:solidFill>
            <a:srgbClr val="607D8B">
              <a:alpha val="256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1"/>
          <p:cNvSpPr/>
          <p:nvPr/>
        </p:nvSpPr>
        <p:spPr>
          <a:xfrm>
            <a:off x="690688" y="4768125"/>
            <a:ext cx="151800" cy="1518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8" name="Google Shape;448;p51"/>
          <p:cNvPicPr preferRelativeResize="0"/>
          <p:nvPr/>
        </p:nvPicPr>
        <p:blipFill>
          <a:blip r:embed="rId3">
            <a:alphaModFix/>
          </a:blip>
          <a:stretch>
            <a:fillRect/>
          </a:stretch>
        </p:blipFill>
        <p:spPr>
          <a:xfrm>
            <a:off x="372925" y="1679713"/>
            <a:ext cx="2514825" cy="2514825"/>
          </a:xfrm>
          <a:prstGeom prst="rect">
            <a:avLst/>
          </a:prstGeom>
          <a:noFill/>
          <a:ln>
            <a:noFill/>
          </a:ln>
        </p:spPr>
      </p:pic>
      <p:pic>
        <p:nvPicPr>
          <p:cNvPr id="449" name="Google Shape;449;p51"/>
          <p:cNvPicPr preferRelativeResize="0"/>
          <p:nvPr/>
        </p:nvPicPr>
        <p:blipFill>
          <a:blip r:embed="rId4">
            <a:alphaModFix/>
          </a:blip>
          <a:stretch>
            <a:fillRect/>
          </a:stretch>
        </p:blipFill>
        <p:spPr>
          <a:xfrm>
            <a:off x="3480125" y="1952749"/>
            <a:ext cx="1888525" cy="1888550"/>
          </a:xfrm>
          <a:prstGeom prst="rect">
            <a:avLst/>
          </a:prstGeom>
          <a:noFill/>
          <a:ln>
            <a:noFill/>
          </a:ln>
        </p:spPr>
      </p:pic>
      <p:pic>
        <p:nvPicPr>
          <p:cNvPr id="450" name="Google Shape;450;p51"/>
          <p:cNvPicPr preferRelativeResize="0"/>
          <p:nvPr/>
        </p:nvPicPr>
        <p:blipFill>
          <a:blip r:embed="rId5">
            <a:alphaModFix/>
          </a:blip>
          <a:stretch>
            <a:fillRect/>
          </a:stretch>
        </p:blipFill>
        <p:spPr>
          <a:xfrm>
            <a:off x="6285900" y="1952762"/>
            <a:ext cx="1888525" cy="188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Avant </a:t>
            </a:r>
            <a:endParaRPr/>
          </a:p>
          <a:p>
            <a:pPr marL="0" lvl="0" indent="0" algn="ctr" rtl="0">
              <a:lnSpc>
                <a:spcPct val="100000"/>
              </a:lnSpc>
              <a:spcBef>
                <a:spcPts val="0"/>
              </a:spcBef>
              <a:spcAft>
                <a:spcPts val="0"/>
              </a:spcAft>
              <a:buSzPts val="3000"/>
              <a:buNone/>
            </a:pPr>
            <a:r>
              <a:rPr lang="en"/>
              <a:t>l’événement</a:t>
            </a:r>
            <a:endParaRPr/>
          </a:p>
        </p:txBody>
      </p:sp>
      <p:sp>
        <p:nvSpPr>
          <p:cNvPr id="122" name="Google Shape;122;p21"/>
          <p:cNvSpPr txBox="1">
            <a:spLocks noGrp="1"/>
          </p:cNvSpPr>
          <p:nvPr>
            <p:ph type="body" idx="1"/>
          </p:nvPr>
        </p:nvSpPr>
        <p:spPr>
          <a:xfrm>
            <a:off x="3781775" y="800400"/>
            <a:ext cx="2330100" cy="418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800"/>
              <a:buNone/>
            </a:pPr>
            <a:r>
              <a:rPr lang="en" sz="1200" b="1" u="sng">
                <a:solidFill>
                  <a:schemeClr val="hlink"/>
                </a:solidFill>
                <a:hlinkClick r:id="rId3" action="ppaction://hlinksldjump"/>
              </a:rPr>
              <a:t>Planification</a:t>
            </a:r>
            <a:endParaRPr sz="1200" b="1"/>
          </a:p>
          <a:p>
            <a:pPr marL="228600" lvl="0" indent="-171450" algn="l" rtl="0">
              <a:lnSpc>
                <a:spcPct val="100000"/>
              </a:lnSpc>
              <a:spcBef>
                <a:spcPts val="1200"/>
              </a:spcBef>
              <a:spcAft>
                <a:spcPts val="0"/>
              </a:spcAft>
              <a:buSzPts val="900"/>
              <a:buChar char="●"/>
            </a:pPr>
            <a:r>
              <a:rPr lang="en" sz="900"/>
              <a:t>Prévoir le budget</a:t>
            </a:r>
            <a:endParaRPr sz="900"/>
          </a:p>
          <a:p>
            <a:pPr marL="228600" lvl="0" indent="-171450" algn="l" rtl="0">
              <a:lnSpc>
                <a:spcPct val="100000"/>
              </a:lnSpc>
              <a:spcBef>
                <a:spcPts val="0"/>
              </a:spcBef>
              <a:spcAft>
                <a:spcPts val="0"/>
              </a:spcAft>
              <a:buSzPts val="900"/>
              <a:buChar char="●"/>
            </a:pPr>
            <a:r>
              <a:rPr lang="en" sz="900"/>
              <a:t>Choisir le thème de la conférence</a:t>
            </a:r>
            <a:endParaRPr sz="900"/>
          </a:p>
          <a:p>
            <a:pPr marL="228600" lvl="0" indent="-171450" algn="l" rtl="0">
              <a:lnSpc>
                <a:spcPct val="100000"/>
              </a:lnSpc>
              <a:spcBef>
                <a:spcPts val="0"/>
              </a:spcBef>
              <a:spcAft>
                <a:spcPts val="0"/>
              </a:spcAft>
              <a:buSzPts val="900"/>
              <a:buChar char="●"/>
            </a:pPr>
            <a:r>
              <a:rPr lang="en" sz="900"/>
              <a:t>Définir la date, le lieu et le nombre de participants</a:t>
            </a:r>
            <a:endParaRPr sz="900"/>
          </a:p>
          <a:p>
            <a:pPr marL="228600" lvl="0" indent="-171450" algn="l" rtl="0">
              <a:lnSpc>
                <a:spcPct val="100000"/>
              </a:lnSpc>
              <a:spcBef>
                <a:spcPts val="0"/>
              </a:spcBef>
              <a:spcAft>
                <a:spcPts val="0"/>
              </a:spcAft>
              <a:buSzPts val="900"/>
              <a:buChar char="●"/>
            </a:pPr>
            <a:r>
              <a:rPr lang="en" sz="900"/>
              <a:t>Choisir le type de goûter</a:t>
            </a:r>
            <a:endParaRPr sz="900"/>
          </a:p>
          <a:p>
            <a:pPr marL="228600" lvl="0" indent="-171450" algn="l" rtl="0">
              <a:lnSpc>
                <a:spcPct val="100000"/>
              </a:lnSpc>
              <a:spcBef>
                <a:spcPts val="0"/>
              </a:spcBef>
              <a:spcAft>
                <a:spcPts val="0"/>
              </a:spcAft>
              <a:buSzPts val="900"/>
              <a:buChar char="●"/>
            </a:pPr>
            <a:r>
              <a:rPr lang="en" sz="900"/>
              <a:t>Déterminer les prix de présence</a:t>
            </a:r>
            <a:endParaRPr sz="900"/>
          </a:p>
          <a:p>
            <a:pPr marL="228600" lvl="0" indent="-171450" algn="l" rtl="0">
              <a:lnSpc>
                <a:spcPct val="100000"/>
              </a:lnSpc>
              <a:spcBef>
                <a:spcPts val="0"/>
              </a:spcBef>
              <a:spcAft>
                <a:spcPts val="0"/>
              </a:spcAft>
              <a:buSzPts val="900"/>
              <a:buChar char="●"/>
            </a:pPr>
            <a:r>
              <a:rPr lang="en" sz="900"/>
              <a:t>Rédiger le déroulement détaillé</a:t>
            </a:r>
            <a:endParaRPr sz="900"/>
          </a:p>
          <a:p>
            <a:pPr marL="0" lvl="0" indent="0" algn="l" rtl="0">
              <a:lnSpc>
                <a:spcPct val="100000"/>
              </a:lnSpc>
              <a:spcBef>
                <a:spcPts val="1200"/>
              </a:spcBef>
              <a:spcAft>
                <a:spcPts val="0"/>
              </a:spcAft>
              <a:buSzPts val="1800"/>
              <a:buNone/>
            </a:pPr>
            <a:r>
              <a:rPr lang="en" sz="1200" b="1" u="sng">
                <a:solidFill>
                  <a:schemeClr val="hlink"/>
                </a:solidFill>
                <a:hlinkClick r:id="rId4" action="ppaction://hlinksldjump"/>
              </a:rPr>
              <a:t>Préparation</a:t>
            </a:r>
            <a:endParaRPr sz="1200" b="1"/>
          </a:p>
          <a:p>
            <a:pPr marL="228600" marR="0" lvl="0" indent="-171450" algn="l" rtl="0">
              <a:lnSpc>
                <a:spcPct val="100000"/>
              </a:lnSpc>
              <a:spcBef>
                <a:spcPts val="1200"/>
              </a:spcBef>
              <a:spcAft>
                <a:spcPts val="0"/>
              </a:spcAft>
              <a:buSzPts val="900"/>
              <a:buChar char="●"/>
            </a:pPr>
            <a:r>
              <a:rPr lang="en" sz="900"/>
              <a:t>Faire l’échéancier</a:t>
            </a:r>
            <a:endParaRPr sz="900"/>
          </a:p>
          <a:p>
            <a:pPr marL="228600" marR="0" lvl="0" indent="-171450" algn="l" rtl="0">
              <a:lnSpc>
                <a:spcPct val="100000"/>
              </a:lnSpc>
              <a:spcBef>
                <a:spcPts val="0"/>
              </a:spcBef>
              <a:spcAft>
                <a:spcPts val="0"/>
              </a:spcAft>
              <a:buSzPts val="900"/>
              <a:buChar char="●"/>
            </a:pPr>
            <a:r>
              <a:rPr lang="en" sz="900"/>
              <a:t>Réserver la salle et l’équipement</a:t>
            </a:r>
            <a:endParaRPr sz="900"/>
          </a:p>
          <a:p>
            <a:pPr marL="228600" marR="0" lvl="0" indent="-171450" algn="l" rtl="0">
              <a:lnSpc>
                <a:spcPct val="100000"/>
              </a:lnSpc>
              <a:spcBef>
                <a:spcPts val="0"/>
              </a:spcBef>
              <a:spcAft>
                <a:spcPts val="0"/>
              </a:spcAft>
              <a:buSzPts val="900"/>
              <a:buChar char="●"/>
            </a:pPr>
            <a:r>
              <a:rPr lang="en" sz="900"/>
              <a:t>Réserver et outiller les conférenciers.ères et animateurs.trices</a:t>
            </a:r>
            <a:endParaRPr sz="900"/>
          </a:p>
          <a:p>
            <a:pPr marL="228600" marR="0" lvl="0" indent="-171450" algn="l" rtl="0">
              <a:lnSpc>
                <a:spcPct val="100000"/>
              </a:lnSpc>
              <a:spcBef>
                <a:spcPts val="0"/>
              </a:spcBef>
              <a:spcAft>
                <a:spcPts val="0"/>
              </a:spcAft>
              <a:buSzPts val="900"/>
              <a:buChar char="●"/>
            </a:pPr>
            <a:r>
              <a:rPr lang="en" sz="900"/>
              <a:t>Choisir le menu et commander le traiteur</a:t>
            </a:r>
            <a:endParaRPr sz="900"/>
          </a:p>
          <a:p>
            <a:pPr marL="228600" marR="0" lvl="0" indent="-171450" algn="l" rtl="0">
              <a:lnSpc>
                <a:spcPct val="100000"/>
              </a:lnSpc>
              <a:spcBef>
                <a:spcPts val="0"/>
              </a:spcBef>
              <a:spcAft>
                <a:spcPts val="0"/>
              </a:spcAft>
              <a:buSzPts val="900"/>
              <a:buChar char="●"/>
            </a:pPr>
            <a:r>
              <a:rPr lang="en" sz="900"/>
              <a:t>Imprimer la liste de présence et le formulaire de consentement</a:t>
            </a:r>
            <a:endParaRPr sz="900"/>
          </a:p>
          <a:p>
            <a:pPr marL="228600" marR="0" lvl="0" indent="-171450" algn="l" rtl="0">
              <a:lnSpc>
                <a:spcPct val="100000"/>
              </a:lnSpc>
              <a:spcBef>
                <a:spcPts val="0"/>
              </a:spcBef>
              <a:spcAft>
                <a:spcPts val="0"/>
              </a:spcAft>
              <a:buSzPts val="900"/>
              <a:buChar char="●"/>
            </a:pPr>
            <a:r>
              <a:rPr lang="en" sz="900"/>
              <a:t>Se procurer les prix de présence et prévoir un mécanisme de tirage</a:t>
            </a:r>
            <a:endParaRPr sz="900"/>
          </a:p>
        </p:txBody>
      </p:sp>
      <p:sp>
        <p:nvSpPr>
          <p:cNvPr id="123" name="Google Shape;123;p21"/>
          <p:cNvSpPr txBox="1">
            <a:spLocks noGrp="1"/>
          </p:cNvSpPr>
          <p:nvPr>
            <p:ph type="body" idx="1"/>
          </p:nvPr>
        </p:nvSpPr>
        <p:spPr>
          <a:xfrm>
            <a:off x="6473850" y="800400"/>
            <a:ext cx="2330100" cy="3543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800"/>
              <a:buNone/>
            </a:pPr>
            <a:r>
              <a:rPr lang="en" sz="1200" b="1" u="sng">
                <a:solidFill>
                  <a:schemeClr val="hlink"/>
                </a:solidFill>
                <a:hlinkClick r:id="rId5" action="ppaction://hlinksldjump"/>
              </a:rPr>
              <a:t>Planification</a:t>
            </a:r>
            <a:endParaRPr sz="1200" b="1"/>
          </a:p>
          <a:p>
            <a:pPr marL="228600" marR="0" lvl="0" indent="-171964" algn="l" rtl="0">
              <a:lnSpc>
                <a:spcPct val="100000"/>
              </a:lnSpc>
              <a:spcBef>
                <a:spcPts val="1200"/>
              </a:spcBef>
              <a:spcAft>
                <a:spcPts val="0"/>
              </a:spcAft>
              <a:buSzPts val="908"/>
              <a:buChar char="●"/>
            </a:pPr>
            <a:r>
              <a:rPr lang="en" sz="908"/>
              <a:t>Préparer le plan de communication</a:t>
            </a:r>
            <a:endParaRPr sz="908"/>
          </a:p>
          <a:p>
            <a:pPr marL="0" lvl="0" indent="0" algn="l" rtl="0">
              <a:lnSpc>
                <a:spcPct val="100000"/>
              </a:lnSpc>
              <a:spcBef>
                <a:spcPts val="1200"/>
              </a:spcBef>
              <a:spcAft>
                <a:spcPts val="0"/>
              </a:spcAft>
              <a:buSzPts val="1800"/>
              <a:buNone/>
            </a:pPr>
            <a:r>
              <a:rPr lang="en" sz="1200" b="1" u="sng">
                <a:solidFill>
                  <a:schemeClr val="hlink"/>
                </a:solidFill>
                <a:hlinkClick r:id="rId6" action="ppaction://hlinksldjump"/>
              </a:rPr>
              <a:t>Invitation</a:t>
            </a:r>
            <a:endParaRPr sz="1200" b="1"/>
          </a:p>
          <a:p>
            <a:pPr marL="228600" marR="0" lvl="0" indent="-171964" algn="l" rtl="0">
              <a:lnSpc>
                <a:spcPct val="100000"/>
              </a:lnSpc>
              <a:spcBef>
                <a:spcPts val="1200"/>
              </a:spcBef>
              <a:spcAft>
                <a:spcPts val="0"/>
              </a:spcAft>
              <a:buSzPts val="908"/>
              <a:buChar char="●"/>
            </a:pPr>
            <a:r>
              <a:rPr lang="en" sz="908"/>
              <a:t>Rédiger les textes d'invitation et concevoir les éléments visuels</a:t>
            </a:r>
            <a:endParaRPr sz="908"/>
          </a:p>
          <a:p>
            <a:pPr marL="228600" marR="0" lvl="0" indent="-171964" algn="l" rtl="0">
              <a:lnSpc>
                <a:spcPct val="100000"/>
              </a:lnSpc>
              <a:spcBef>
                <a:spcPts val="0"/>
              </a:spcBef>
              <a:spcAft>
                <a:spcPts val="0"/>
              </a:spcAft>
              <a:buSzPts val="908"/>
              <a:buChar char="●"/>
            </a:pPr>
            <a:r>
              <a:rPr lang="en" sz="908"/>
              <a:t>Lancer les invitations</a:t>
            </a:r>
            <a:endParaRPr sz="908"/>
          </a:p>
          <a:p>
            <a:pPr marL="228600" marR="0" lvl="0" indent="-171964" algn="l" rtl="0">
              <a:lnSpc>
                <a:spcPct val="100000"/>
              </a:lnSpc>
              <a:spcBef>
                <a:spcPts val="0"/>
              </a:spcBef>
              <a:spcAft>
                <a:spcPts val="0"/>
              </a:spcAft>
              <a:buSzPts val="908"/>
              <a:buChar char="●"/>
            </a:pPr>
            <a:r>
              <a:rPr lang="en" sz="908"/>
              <a:t>Relancer les invités</a:t>
            </a:r>
            <a:endParaRPr sz="908"/>
          </a:p>
          <a:p>
            <a:pPr marL="228600" marR="0" lvl="0" indent="-171964" algn="l" rtl="0">
              <a:lnSpc>
                <a:spcPct val="100000"/>
              </a:lnSpc>
              <a:spcBef>
                <a:spcPts val="0"/>
              </a:spcBef>
              <a:spcAft>
                <a:spcPts val="0"/>
              </a:spcAft>
              <a:buSzPts val="908"/>
              <a:buChar char="●"/>
            </a:pPr>
            <a:r>
              <a:rPr lang="en" sz="908"/>
              <a:t>Envoyer un rappel aux participants</a:t>
            </a:r>
            <a:endParaRPr sz="908"/>
          </a:p>
          <a:p>
            <a:pPr marL="0" lvl="0" indent="0" algn="l" rtl="0">
              <a:lnSpc>
                <a:spcPct val="100000"/>
              </a:lnSpc>
              <a:spcBef>
                <a:spcPts val="1200"/>
              </a:spcBef>
              <a:spcAft>
                <a:spcPts val="0"/>
              </a:spcAft>
              <a:buSzPts val="1800"/>
              <a:buNone/>
            </a:pPr>
            <a:r>
              <a:rPr lang="en" sz="1200" b="1" u="sng">
                <a:solidFill>
                  <a:schemeClr val="hlink"/>
                </a:solidFill>
                <a:hlinkClick r:id="rId7" action="ppaction://hlinksldjump"/>
              </a:rPr>
              <a:t>Conception visuelle</a:t>
            </a:r>
            <a:endParaRPr sz="1200" b="1"/>
          </a:p>
          <a:p>
            <a:pPr marL="228600" lvl="0" indent="-171964" algn="l" rtl="0">
              <a:lnSpc>
                <a:spcPct val="100000"/>
              </a:lnSpc>
              <a:spcBef>
                <a:spcPts val="1200"/>
              </a:spcBef>
              <a:spcAft>
                <a:spcPts val="0"/>
              </a:spcAft>
              <a:buSzPts val="908"/>
              <a:buChar char="●"/>
            </a:pPr>
            <a:r>
              <a:rPr lang="en" sz="908"/>
              <a:t>Concevoir les éléments visuels (affiches, signalétique, etc.)</a:t>
            </a:r>
            <a:endParaRPr sz="908"/>
          </a:p>
          <a:p>
            <a:pPr marL="228600" marR="0" lvl="0" indent="-171964" algn="l" rtl="0">
              <a:lnSpc>
                <a:spcPct val="100000"/>
              </a:lnSpc>
              <a:spcBef>
                <a:spcPts val="0"/>
              </a:spcBef>
              <a:spcAft>
                <a:spcPts val="0"/>
              </a:spcAft>
              <a:buSzPts val="908"/>
              <a:buChar char="●"/>
            </a:pPr>
            <a:r>
              <a:rPr lang="en" sz="908"/>
              <a:t>Commander les visuels à imprimer pour l'événement</a:t>
            </a:r>
            <a:endParaRPr sz="908"/>
          </a:p>
          <a:p>
            <a:pPr marL="457200" marR="0" lvl="0" indent="0" algn="l" rtl="0">
              <a:lnSpc>
                <a:spcPct val="100000"/>
              </a:lnSpc>
              <a:spcBef>
                <a:spcPts val="1200"/>
              </a:spcBef>
              <a:spcAft>
                <a:spcPts val="0"/>
              </a:spcAft>
              <a:buNone/>
            </a:pPr>
            <a:endParaRPr sz="1008"/>
          </a:p>
        </p:txBody>
      </p:sp>
      <p:sp>
        <p:nvSpPr>
          <p:cNvPr id="124" name="Google Shape;124;p21"/>
          <p:cNvSpPr/>
          <p:nvPr/>
        </p:nvSpPr>
        <p:spPr>
          <a:xfrm>
            <a:off x="3777750" y="423300"/>
            <a:ext cx="2330100" cy="215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LOGISTIQUE</a:t>
            </a:r>
            <a:endParaRPr sz="1000" b="1" i="0" u="none" strike="noStrike" cap="none">
              <a:solidFill>
                <a:schemeClr val="lt1"/>
              </a:solidFill>
              <a:latin typeface="Arial"/>
              <a:ea typeface="Arial"/>
              <a:cs typeface="Arial"/>
              <a:sym typeface="Arial"/>
            </a:endParaRPr>
          </a:p>
        </p:txBody>
      </p:sp>
      <p:sp>
        <p:nvSpPr>
          <p:cNvPr id="125" name="Google Shape;125;p21"/>
          <p:cNvSpPr/>
          <p:nvPr/>
        </p:nvSpPr>
        <p:spPr>
          <a:xfrm>
            <a:off x="6471850" y="423300"/>
            <a:ext cx="2330100" cy="215700"/>
          </a:xfrm>
          <a:prstGeom prst="rect">
            <a:avLst/>
          </a:prstGeom>
          <a:solidFill>
            <a:srgbClr val="9C26B0">
              <a:alpha val="5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COMMUNICATION</a:t>
            </a:r>
            <a:endParaRPr sz="1000" b="1" i="0" u="none" strike="noStrike" cap="none">
              <a:solidFill>
                <a:schemeClr val="lt1"/>
              </a:solidFill>
              <a:latin typeface="Arial"/>
              <a:ea typeface="Arial"/>
              <a:cs typeface="Arial"/>
              <a:sym typeface="Arial"/>
            </a:endParaRPr>
          </a:p>
        </p:txBody>
      </p:sp>
      <p:sp>
        <p:nvSpPr>
          <p:cNvPr id="126" name="Google Shape;126;p21"/>
          <p:cNvSpPr/>
          <p:nvPr/>
        </p:nvSpPr>
        <p:spPr>
          <a:xfrm>
            <a:off x="389288"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1"/>
          <p:cNvSpPr/>
          <p:nvPr/>
        </p:nvSpPr>
        <p:spPr>
          <a:xfrm>
            <a:off x="768276"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1"/>
          <p:cNvSpPr/>
          <p:nvPr/>
        </p:nvSpPr>
        <p:spPr>
          <a:xfrm>
            <a:off x="1147263"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1"/>
          <p:cNvSpPr/>
          <p:nvPr/>
        </p:nvSpPr>
        <p:spPr>
          <a:xfrm>
            <a:off x="1526251"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1"/>
          <p:cNvSpPr/>
          <p:nvPr/>
        </p:nvSpPr>
        <p:spPr>
          <a:xfrm>
            <a:off x="1905238"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1"/>
          <p:cNvSpPr/>
          <p:nvPr/>
        </p:nvSpPr>
        <p:spPr>
          <a:xfrm>
            <a:off x="2284226"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1"/>
          <p:cNvSpPr/>
          <p:nvPr/>
        </p:nvSpPr>
        <p:spPr>
          <a:xfrm>
            <a:off x="2663213"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0" y="1677325"/>
            <a:ext cx="32043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n"/>
              <a:t>Avant </a:t>
            </a:r>
            <a:endParaRPr/>
          </a:p>
          <a:p>
            <a:pPr marL="0" lvl="0" indent="0" algn="ctr" rtl="0">
              <a:lnSpc>
                <a:spcPct val="100000"/>
              </a:lnSpc>
              <a:spcBef>
                <a:spcPts val="0"/>
              </a:spcBef>
              <a:spcAft>
                <a:spcPts val="0"/>
              </a:spcAft>
              <a:buSzPts val="3000"/>
              <a:buNone/>
            </a:pPr>
            <a:r>
              <a:rPr lang="en"/>
              <a:t>l’événement</a:t>
            </a:r>
            <a:endParaRPr/>
          </a:p>
        </p:txBody>
      </p:sp>
      <p:sp>
        <p:nvSpPr>
          <p:cNvPr id="138" name="Google Shape;138;p22"/>
          <p:cNvSpPr txBox="1">
            <a:spLocks noGrp="1"/>
          </p:cNvSpPr>
          <p:nvPr>
            <p:ph type="subTitle" idx="4294967295"/>
          </p:nvPr>
        </p:nvSpPr>
        <p:spPr>
          <a:xfrm>
            <a:off x="4166475" y="2955150"/>
            <a:ext cx="4045200" cy="1789200"/>
          </a:xfrm>
          <a:prstGeom prst="rect">
            <a:avLst/>
          </a:prstGeom>
          <a:noFill/>
          <a:ln>
            <a:noFill/>
          </a:ln>
        </p:spPr>
        <p:txBody>
          <a:bodyPr spcFirstLastPara="1" wrap="square" lIns="91425" tIns="91425" rIns="91425" bIns="91425" anchor="t" anchorCtr="0">
            <a:normAutofit/>
          </a:bodyPr>
          <a:lstStyle/>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Prévoir le budget</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Choisir le thème de la conférence</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Définir la date et le lieu et le nombre de participants</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Choisir le type de goûter</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Déterminer les prix de présence</a:t>
            </a:r>
            <a:endParaRPr sz="1000">
              <a:solidFill>
                <a:schemeClr val="lt2"/>
              </a:solidFill>
            </a:endParaRPr>
          </a:p>
          <a:p>
            <a:pPr marL="228600" marR="0" lvl="0" indent="-177800" algn="l" rtl="0">
              <a:lnSpc>
                <a:spcPct val="115000"/>
              </a:lnSpc>
              <a:spcBef>
                <a:spcPts val="0"/>
              </a:spcBef>
              <a:spcAft>
                <a:spcPts val="0"/>
              </a:spcAft>
              <a:buClr>
                <a:schemeClr val="lt2"/>
              </a:buClr>
              <a:buSzPts val="1000"/>
              <a:buChar char="●"/>
            </a:pPr>
            <a:r>
              <a:rPr lang="en" sz="1000">
                <a:solidFill>
                  <a:schemeClr val="lt2"/>
                </a:solidFill>
              </a:rPr>
              <a:t>Rédiger le déroulement détaillé</a:t>
            </a:r>
            <a:endParaRPr sz="1000">
              <a:solidFill>
                <a:schemeClr val="lt2"/>
              </a:solidFill>
            </a:endParaRPr>
          </a:p>
          <a:p>
            <a:pPr marL="0" marR="0" lvl="0" indent="0" algn="l" rtl="0">
              <a:lnSpc>
                <a:spcPct val="115000"/>
              </a:lnSpc>
              <a:spcBef>
                <a:spcPts val="1200"/>
              </a:spcBef>
              <a:spcAft>
                <a:spcPts val="1200"/>
              </a:spcAft>
              <a:buClr>
                <a:schemeClr val="dk2"/>
              </a:buClr>
              <a:buSzPts val="1800"/>
              <a:buFont typeface="Arial"/>
              <a:buNone/>
            </a:pPr>
            <a:endParaRPr sz="1000" b="0" i="0" u="none" strike="noStrike" cap="none">
              <a:solidFill>
                <a:schemeClr val="lt2"/>
              </a:solidFill>
              <a:latin typeface="Arial"/>
              <a:ea typeface="Arial"/>
              <a:cs typeface="Arial"/>
              <a:sym typeface="Arial"/>
            </a:endParaRPr>
          </a:p>
        </p:txBody>
      </p:sp>
      <p:sp>
        <p:nvSpPr>
          <p:cNvPr id="139" name="Google Shape;139;p22"/>
          <p:cNvSpPr/>
          <p:nvPr/>
        </p:nvSpPr>
        <p:spPr>
          <a:xfrm>
            <a:off x="3793725" y="2188350"/>
            <a:ext cx="399300" cy="766800"/>
          </a:xfrm>
          <a:prstGeom prst="chevron">
            <a:avLst>
              <a:gd name="adj" fmla="val 6599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2"/>
          <p:cNvSpPr txBox="1"/>
          <p:nvPr/>
        </p:nvSpPr>
        <p:spPr>
          <a:xfrm>
            <a:off x="4166475" y="2248675"/>
            <a:ext cx="3401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lt2"/>
                </a:solidFill>
                <a:latin typeface="Arial"/>
                <a:ea typeface="Arial"/>
                <a:cs typeface="Arial"/>
                <a:sym typeface="Arial"/>
              </a:rPr>
              <a:t>PLANIFICATION</a:t>
            </a:r>
            <a:endParaRPr sz="3000" b="1" i="0" u="none" strike="noStrike" cap="none">
              <a:solidFill>
                <a:schemeClr val="lt2"/>
              </a:solidFill>
              <a:latin typeface="Arial"/>
              <a:ea typeface="Arial"/>
              <a:cs typeface="Arial"/>
              <a:sym typeface="Arial"/>
            </a:endParaRPr>
          </a:p>
        </p:txBody>
      </p:sp>
      <p:sp>
        <p:nvSpPr>
          <p:cNvPr id="141" name="Google Shape;141;p22"/>
          <p:cNvSpPr/>
          <p:nvPr/>
        </p:nvSpPr>
        <p:spPr>
          <a:xfrm>
            <a:off x="4269675" y="2188350"/>
            <a:ext cx="1014300" cy="1641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LOGISTIQUE</a:t>
            </a:r>
            <a:endParaRPr sz="800" b="1" i="0" u="none" strike="noStrike" cap="none">
              <a:solidFill>
                <a:schemeClr val="lt1"/>
              </a:solidFill>
              <a:latin typeface="Arial"/>
              <a:ea typeface="Arial"/>
              <a:cs typeface="Arial"/>
              <a:sym typeface="Arial"/>
            </a:endParaRPr>
          </a:p>
        </p:txBody>
      </p:sp>
      <p:sp>
        <p:nvSpPr>
          <p:cNvPr id="142" name="Google Shape;142;p22"/>
          <p:cNvSpPr/>
          <p:nvPr/>
        </p:nvSpPr>
        <p:spPr>
          <a:xfrm>
            <a:off x="389288" y="4768125"/>
            <a:ext cx="151800" cy="151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2"/>
          <p:cNvSpPr/>
          <p:nvPr/>
        </p:nvSpPr>
        <p:spPr>
          <a:xfrm>
            <a:off x="76827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2"/>
          <p:cNvSpPr/>
          <p:nvPr/>
        </p:nvSpPr>
        <p:spPr>
          <a:xfrm>
            <a:off x="114726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2"/>
          <p:cNvSpPr/>
          <p:nvPr/>
        </p:nvSpPr>
        <p:spPr>
          <a:xfrm>
            <a:off x="1526251"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2"/>
          <p:cNvSpPr/>
          <p:nvPr/>
        </p:nvSpPr>
        <p:spPr>
          <a:xfrm>
            <a:off x="1905238"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2"/>
          <p:cNvSpPr/>
          <p:nvPr/>
        </p:nvSpPr>
        <p:spPr>
          <a:xfrm>
            <a:off x="2284226"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2"/>
          <p:cNvSpPr/>
          <p:nvPr/>
        </p:nvSpPr>
        <p:spPr>
          <a:xfrm>
            <a:off x="2663213" y="4768125"/>
            <a:ext cx="151800" cy="151800"/>
          </a:xfrm>
          <a:prstGeom prst="ellipse">
            <a:avLst/>
          </a:pr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585275"/>
            <a:ext cx="3057000" cy="520500"/>
          </a:xfrm>
          <a:prstGeom prst="rect">
            <a:avLst/>
          </a:prstGeom>
          <a:solidFill>
            <a:schemeClr val="accent3"/>
          </a:solid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dirty="0" err="1">
                <a:solidFill>
                  <a:schemeClr val="lt1"/>
                </a:solidFill>
              </a:rPr>
              <a:t>Prévoir</a:t>
            </a:r>
            <a:r>
              <a:rPr lang="en" dirty="0">
                <a:solidFill>
                  <a:schemeClr val="lt1"/>
                </a:solidFill>
              </a:rPr>
              <a:t> le budget</a:t>
            </a:r>
            <a:endParaRPr dirty="0">
              <a:solidFill>
                <a:schemeClr val="lt1"/>
              </a:solidFill>
            </a:endParaRPr>
          </a:p>
        </p:txBody>
      </p:sp>
      <p:sp>
        <p:nvSpPr>
          <p:cNvPr id="154" name="Google Shape;154;p23"/>
          <p:cNvSpPr txBox="1">
            <a:spLocks noGrp="1"/>
          </p:cNvSpPr>
          <p:nvPr>
            <p:ph type="body" idx="1"/>
          </p:nvPr>
        </p:nvSpPr>
        <p:spPr>
          <a:xfrm>
            <a:off x="311700" y="1468825"/>
            <a:ext cx="8520600" cy="53820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t>Si </a:t>
            </a:r>
            <a:r>
              <a:rPr lang="en" dirty="0" err="1"/>
              <a:t>vous</a:t>
            </a:r>
            <a:r>
              <a:rPr lang="en" dirty="0"/>
              <a:t> le </a:t>
            </a:r>
            <a:r>
              <a:rPr lang="en" dirty="0" err="1"/>
              <a:t>souhaitez</a:t>
            </a:r>
            <a:r>
              <a:rPr lang="en" dirty="0"/>
              <a:t>, </a:t>
            </a:r>
            <a:r>
              <a:rPr lang="en" dirty="0" err="1"/>
              <a:t>vous</a:t>
            </a:r>
            <a:r>
              <a:rPr lang="en" dirty="0"/>
              <a:t> </a:t>
            </a:r>
            <a:r>
              <a:rPr lang="en" dirty="0" err="1"/>
              <a:t>pouvez</a:t>
            </a:r>
            <a:r>
              <a:rPr lang="en" dirty="0"/>
              <a:t> </a:t>
            </a:r>
            <a:r>
              <a:rPr lang="en" dirty="0" err="1"/>
              <a:t>utiliser</a:t>
            </a:r>
            <a:r>
              <a:rPr lang="en" dirty="0"/>
              <a:t> le </a:t>
            </a:r>
            <a:r>
              <a:rPr lang="en" dirty="0" err="1"/>
              <a:t>modèle</a:t>
            </a:r>
            <a:r>
              <a:rPr lang="en" dirty="0"/>
              <a:t> de budget qui suit</a:t>
            </a:r>
            <a:endParaRPr dirty="0"/>
          </a:p>
        </p:txBody>
      </p:sp>
      <p:pic>
        <p:nvPicPr>
          <p:cNvPr id="155" name="Google Shape;155;p23"/>
          <p:cNvPicPr preferRelativeResize="0"/>
          <p:nvPr/>
        </p:nvPicPr>
        <p:blipFill>
          <a:blip r:embed="rId3">
            <a:alphaModFix/>
          </a:blip>
          <a:stretch>
            <a:fillRect/>
          </a:stretch>
        </p:blipFill>
        <p:spPr>
          <a:xfrm>
            <a:off x="241850" y="2698050"/>
            <a:ext cx="1876883" cy="2322875"/>
          </a:xfrm>
          <a:prstGeom prst="rect">
            <a:avLst/>
          </a:prstGeom>
          <a:noFill/>
          <a:ln>
            <a:noFill/>
          </a:ln>
        </p:spPr>
      </p:pic>
      <p:sp>
        <p:nvSpPr>
          <p:cNvPr id="156" name="Google Shape;156;p23"/>
          <p:cNvSpPr txBox="1"/>
          <p:nvPr/>
        </p:nvSpPr>
        <p:spPr>
          <a:xfrm>
            <a:off x="3191225" y="2878875"/>
            <a:ext cx="3813000" cy="830966"/>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t>Note: </a:t>
            </a:r>
            <a:r>
              <a:rPr lang="en" dirty="0" err="1"/>
              <a:t>Assurez-vous</a:t>
            </a:r>
            <a:r>
              <a:rPr lang="en" dirty="0"/>
              <a:t> de conserver </a:t>
            </a:r>
            <a:r>
              <a:rPr lang="en" dirty="0" err="1"/>
              <a:t>une</a:t>
            </a:r>
            <a:r>
              <a:rPr lang="en" dirty="0"/>
              <a:t> </a:t>
            </a:r>
            <a:r>
              <a:rPr lang="en" dirty="0" err="1"/>
              <a:t>copie</a:t>
            </a:r>
            <a:r>
              <a:rPr lang="en" dirty="0"/>
              <a:t> </a:t>
            </a:r>
            <a:r>
              <a:rPr lang="en" dirty="0" err="1"/>
              <a:t>originale</a:t>
            </a:r>
            <a:r>
              <a:rPr lang="en" dirty="0"/>
              <a:t> du budget </a:t>
            </a:r>
            <a:r>
              <a:rPr lang="en" dirty="0" err="1"/>
              <a:t>vierge</a:t>
            </a:r>
            <a:r>
              <a:rPr lang="en" dirty="0"/>
              <a:t> pour usage </a:t>
            </a:r>
            <a:r>
              <a:rPr lang="en" dirty="0" err="1"/>
              <a:t>ultérieur</a:t>
            </a:r>
            <a:r>
              <a:rPr lang="en"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50B304B-8194-8D48-AE17-DB6A1124D213}"/>
              </a:ext>
            </a:extLst>
          </p:cNvPr>
          <p:cNvGraphicFramePr>
            <a:graphicFrameLocks noGrp="1"/>
          </p:cNvGraphicFramePr>
          <p:nvPr>
            <p:extLst>
              <p:ext uri="{D42A27DB-BD31-4B8C-83A1-F6EECF244321}">
                <p14:modId xmlns:p14="http://schemas.microsoft.com/office/powerpoint/2010/main" val="49594321"/>
              </p:ext>
            </p:extLst>
          </p:nvPr>
        </p:nvGraphicFramePr>
        <p:xfrm>
          <a:off x="3809142" y="69742"/>
          <a:ext cx="4002004" cy="5013585"/>
        </p:xfrm>
        <a:graphic>
          <a:graphicData uri="http://schemas.openxmlformats.org/drawingml/2006/table">
            <a:tbl>
              <a:tblPr/>
              <a:tblGrid>
                <a:gridCol w="2530999">
                  <a:extLst>
                    <a:ext uri="{9D8B030D-6E8A-4147-A177-3AD203B41FA5}">
                      <a16:colId xmlns:a16="http://schemas.microsoft.com/office/drawing/2014/main" val="3613098918"/>
                    </a:ext>
                  </a:extLst>
                </a:gridCol>
                <a:gridCol w="721081">
                  <a:extLst>
                    <a:ext uri="{9D8B030D-6E8A-4147-A177-3AD203B41FA5}">
                      <a16:colId xmlns:a16="http://schemas.microsoft.com/office/drawing/2014/main" val="3060360926"/>
                    </a:ext>
                  </a:extLst>
                </a:gridCol>
                <a:gridCol w="749924">
                  <a:extLst>
                    <a:ext uri="{9D8B030D-6E8A-4147-A177-3AD203B41FA5}">
                      <a16:colId xmlns:a16="http://schemas.microsoft.com/office/drawing/2014/main" val="4153610840"/>
                    </a:ext>
                  </a:extLst>
                </a:gridCol>
              </a:tblGrid>
              <a:tr h="282641">
                <a:tc gridSpan="2">
                  <a:txBody>
                    <a:bodyPr/>
                    <a:lstStyle/>
                    <a:p>
                      <a:pPr rtl="0" fontAlgn="b"/>
                      <a:r>
                        <a:rPr lang="fr-CA" sz="1400" b="1" dirty="0">
                          <a:solidFill>
                            <a:srgbClr val="B50745"/>
                          </a:solidFill>
                          <a:effectLst/>
                          <a:latin typeface="+mj-lt"/>
                        </a:rPr>
                        <a:t>Budget d’événement Café-Rencontre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hMerge="1">
                  <a:txBody>
                    <a:bodyPr/>
                    <a:lstStyle/>
                    <a:p>
                      <a:endParaRPr lang="fr-FR"/>
                    </a:p>
                  </a:txBody>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940249838"/>
                  </a:ext>
                </a:extLst>
              </a:tr>
              <a:tr h="103364">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47595032"/>
                  </a:ext>
                </a:extLst>
              </a:tr>
              <a:tr h="103364">
                <a:tc rowSpan="2">
                  <a:txBody>
                    <a:bodyPr/>
                    <a:lstStyle/>
                    <a:p>
                      <a:pPr algn="ctr" rtl="0" fontAlgn="b"/>
                      <a:r>
                        <a:rPr lang="fr-CA" sz="700" b="1" dirty="0">
                          <a:solidFill>
                            <a:srgbClr val="FFFFFF"/>
                          </a:solidFill>
                          <a:effectLst/>
                          <a:latin typeface="+mn-lt"/>
                        </a:rPr>
                        <a:t>TOTAL DES DÉPENSES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extLst>
                  <a:ext uri="{0D108BD9-81ED-4DB2-BD59-A6C34878D82A}">
                    <a16:rowId xmlns:a16="http://schemas.microsoft.com/office/drawing/2014/main" val="4146367776"/>
                  </a:ext>
                </a:extLst>
              </a:tr>
              <a:tr h="103364">
                <a:tc vMerge="1">
                  <a:txBody>
                    <a:bodyPr/>
                    <a:lstStyle/>
                    <a:p>
                      <a:endParaRPr lang="fr-FR"/>
                    </a:p>
                  </a:txBody>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tc>
                  <a:txBody>
                    <a:bodyPr/>
                    <a:lstStyle/>
                    <a:p>
                      <a:pPr rtl="0" fontAlgn="b"/>
                      <a:endParaRPr lang="fr-CA" sz="400">
                        <a:effectLs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4285F4"/>
                    </a:solidFill>
                  </a:tcPr>
                </a:tc>
                <a:extLst>
                  <a:ext uri="{0D108BD9-81ED-4DB2-BD59-A6C34878D82A}">
                    <a16:rowId xmlns:a16="http://schemas.microsoft.com/office/drawing/2014/main" val="1793218063"/>
                  </a:ext>
                </a:extLst>
              </a:tr>
              <a:tr h="103364">
                <a:tc>
                  <a:txBody>
                    <a:bodyPr/>
                    <a:lstStyle/>
                    <a:p>
                      <a:pPr rtl="0" fontAlgn="b"/>
                      <a:r>
                        <a:rPr lang="fr-CA" sz="600" b="1" dirty="0">
                          <a:solidFill>
                            <a:srgbClr val="111111"/>
                          </a:solidFill>
                          <a:effectLst/>
                          <a:latin typeface="+mn-lt"/>
                        </a:rPr>
                        <a:t>Site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171623226"/>
                  </a:ext>
                </a:extLst>
              </a:tr>
              <a:tr h="45197">
                <a:tc>
                  <a:txBody>
                    <a:bodyPr/>
                    <a:lstStyle/>
                    <a:p>
                      <a:pPr rtl="0" fontAlgn="b"/>
                      <a:r>
                        <a:rPr lang="fr-CA" sz="600" b="1" dirty="0">
                          <a:solidFill>
                            <a:srgbClr val="111111"/>
                          </a:solidFill>
                          <a:effectLst/>
                          <a:latin typeface="+mn-lt"/>
                        </a:rPr>
                        <a:t>Location de salle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25221992"/>
                  </a:ext>
                </a:extLst>
              </a:tr>
              <a:tr h="103364">
                <a:tc>
                  <a:txBody>
                    <a:bodyPr/>
                    <a:lstStyle/>
                    <a:p>
                      <a:pPr rtl="0" fontAlgn="b"/>
                      <a:r>
                        <a:rPr lang="fr-CA" sz="600" b="1" dirty="0">
                          <a:solidFill>
                            <a:srgbClr val="111111"/>
                          </a:solidFill>
                          <a:effectLst/>
                          <a:latin typeface="+mn-lt"/>
                        </a:rPr>
                        <a:t>Personnel du site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961810356"/>
                  </a:ext>
                </a:extLst>
              </a:tr>
              <a:tr h="103364">
                <a:tc>
                  <a:txBody>
                    <a:bodyPr/>
                    <a:lstStyle/>
                    <a:p>
                      <a:pPr rtl="0" fontAlgn="b"/>
                      <a:r>
                        <a:rPr lang="fr-CA" sz="600" b="1" dirty="0">
                          <a:solidFill>
                            <a:srgbClr val="111111"/>
                          </a:solidFill>
                          <a:effectLst/>
                          <a:latin typeface="+mn-lt"/>
                        </a:rPr>
                        <a:t>Matériel et signalétique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90465526"/>
                  </a:ext>
                </a:extLst>
              </a:tr>
              <a:tr h="103364">
                <a:tc>
                  <a:txBody>
                    <a:bodyPr/>
                    <a:lstStyle/>
                    <a:p>
                      <a:pPr rtl="0" fontAlgn="b"/>
                      <a:r>
                        <a:rPr lang="fr-CA" sz="600" b="1" dirty="0">
                          <a:solidFill>
                            <a:srgbClr val="111111"/>
                          </a:solidFill>
                          <a:effectLst/>
                          <a:latin typeface="+mn-lt"/>
                        </a:rPr>
                        <a:t>Tables et chaises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57990748"/>
                  </a:ext>
                </a:extLst>
              </a:tr>
              <a:tr h="103364">
                <a:tc>
                  <a:txBody>
                    <a:bodyPr/>
                    <a:lstStyle/>
                    <a:p>
                      <a:pPr rtl="0" fontAlgn="b"/>
                      <a:r>
                        <a:rPr lang="fr-CA" sz="600" b="1" dirty="0">
                          <a:solidFill>
                            <a:srgbClr val="111111"/>
                          </a:solidFill>
                          <a:effectLst/>
                          <a:latin typeface="+mn-lt"/>
                        </a:rPr>
                        <a:t>Total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dirty="0">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335354863"/>
                  </a:ext>
                </a:extLst>
              </a:tr>
              <a:tr h="103364">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23438431"/>
                  </a:ext>
                </a:extLst>
              </a:tr>
              <a:tr h="73459">
                <a:tc>
                  <a:txBody>
                    <a:bodyPr/>
                    <a:lstStyle/>
                    <a:p>
                      <a:pPr rtl="0" fontAlgn="b"/>
                      <a:r>
                        <a:rPr lang="fr-CA" sz="600" b="1" dirty="0">
                          <a:solidFill>
                            <a:srgbClr val="111111"/>
                          </a:solidFill>
                          <a:effectLst/>
                          <a:latin typeface="+mn-lt"/>
                        </a:rPr>
                        <a:t>Équipement </a:t>
                      </a:r>
                      <a:r>
                        <a:rPr lang="fr-CA" sz="600" b="1" dirty="0" err="1">
                          <a:solidFill>
                            <a:srgbClr val="111111"/>
                          </a:solidFill>
                          <a:effectLst/>
                          <a:latin typeface="+mn-lt"/>
                        </a:rPr>
                        <a:t>tecnique</a:t>
                      </a:r>
                      <a:endParaRPr lang="fr-CA" sz="600" b="1" dirty="0">
                        <a:solidFill>
                          <a:srgbClr val="111111"/>
                        </a:solidFill>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3552761945"/>
                  </a:ext>
                </a:extLst>
              </a:tr>
              <a:tr h="103364">
                <a:tc>
                  <a:txBody>
                    <a:bodyPr/>
                    <a:lstStyle/>
                    <a:p>
                      <a:pPr rtl="0" fontAlgn="b"/>
                      <a:r>
                        <a:rPr lang="fr-CA" sz="600" b="1" dirty="0">
                          <a:solidFill>
                            <a:srgbClr val="111111"/>
                          </a:solidFill>
                          <a:effectLst/>
                          <a:latin typeface="+mn-lt"/>
                        </a:rPr>
                        <a:t>Projection vidéo sur écran ou moniteurs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8555752"/>
                  </a:ext>
                </a:extLst>
              </a:tr>
              <a:tr h="103364">
                <a:tc>
                  <a:txBody>
                    <a:bodyPr/>
                    <a:lstStyle/>
                    <a:p>
                      <a:pPr rtl="0" fontAlgn="b"/>
                      <a:r>
                        <a:rPr lang="fr-CA" sz="600" b="1" dirty="0">
                          <a:solidFill>
                            <a:srgbClr val="111111"/>
                          </a:solidFill>
                          <a:effectLst/>
                          <a:latin typeface="+mn-lt"/>
                        </a:rPr>
                        <a:t>Podium conférence avec micro sans fil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61466547"/>
                  </a:ext>
                </a:extLst>
              </a:tr>
              <a:tr h="103364">
                <a:tc>
                  <a:txBody>
                    <a:bodyPr/>
                    <a:lstStyle/>
                    <a:p>
                      <a:pPr rtl="0" fontAlgn="b"/>
                      <a:r>
                        <a:rPr lang="fr-CA" sz="600" b="1" dirty="0">
                          <a:solidFill>
                            <a:srgbClr val="111111"/>
                          </a:solidFill>
                          <a:effectLst/>
                          <a:latin typeface="+mn-lt"/>
                        </a:rPr>
                        <a:t>Éclairage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43578843"/>
                  </a:ext>
                </a:extLst>
              </a:tr>
              <a:tr h="103364">
                <a:tc>
                  <a:txBody>
                    <a:bodyPr/>
                    <a:lstStyle/>
                    <a:p>
                      <a:pPr rtl="0" fontAlgn="b"/>
                      <a:r>
                        <a:rPr lang="fr-CA" sz="600" b="1" dirty="0">
                          <a:solidFill>
                            <a:srgbClr val="111111"/>
                          </a:solidFill>
                          <a:effectLst/>
                          <a:latin typeface="+mn-lt"/>
                        </a:rPr>
                        <a:t>Micros sans fil et système audio</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85767353"/>
                  </a:ext>
                </a:extLst>
              </a:tr>
              <a:tr h="103364">
                <a:tc>
                  <a:txBody>
                    <a:bodyPr/>
                    <a:lstStyle/>
                    <a:p>
                      <a:pPr rtl="0" fontAlgn="b"/>
                      <a:r>
                        <a:rPr lang="fr-CA" sz="600" b="1" dirty="0">
                          <a:solidFill>
                            <a:srgbClr val="111111"/>
                          </a:solidFill>
                          <a:effectLst/>
                          <a:latin typeface="+mn-lt"/>
                        </a:rPr>
                        <a:t>Technicien</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83112872"/>
                  </a:ext>
                </a:extLst>
              </a:tr>
              <a:tr h="73459">
                <a:tc>
                  <a:txBody>
                    <a:bodyPr/>
                    <a:lstStyle/>
                    <a:p>
                      <a:pPr rtl="0" fontAlgn="b"/>
                      <a:r>
                        <a:rPr lang="fr-CA" sz="600" b="1" dirty="0">
                          <a:solidFill>
                            <a:srgbClr val="111111"/>
                          </a:solidFill>
                          <a:effectLst/>
                          <a:latin typeface="+mn-lt"/>
                        </a:rPr>
                        <a:t>Total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dirty="0">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871704189"/>
                  </a:ext>
                </a:extLst>
              </a:tr>
              <a:tr h="103364">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32535670"/>
                  </a:ext>
                </a:extLst>
              </a:tr>
              <a:tr h="73459">
                <a:tc>
                  <a:txBody>
                    <a:bodyPr/>
                    <a:lstStyle/>
                    <a:p>
                      <a:pPr rtl="0" fontAlgn="b"/>
                      <a:r>
                        <a:rPr lang="fr-CA" sz="600" b="1" dirty="0">
                          <a:solidFill>
                            <a:srgbClr val="111111"/>
                          </a:solidFill>
                          <a:effectLst/>
                          <a:latin typeface="+mn-lt"/>
                        </a:rPr>
                        <a:t>Publicité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1064176041"/>
                  </a:ext>
                </a:extLst>
              </a:tr>
              <a:tr h="103364">
                <a:tc>
                  <a:txBody>
                    <a:bodyPr/>
                    <a:lstStyle/>
                    <a:p>
                      <a:pPr rtl="0" fontAlgn="b"/>
                      <a:r>
                        <a:rPr lang="fr-CA" sz="600" b="1" dirty="0">
                          <a:solidFill>
                            <a:srgbClr val="111111"/>
                          </a:solidFill>
                          <a:effectLst/>
                          <a:latin typeface="+mn-lt"/>
                        </a:rPr>
                        <a:t>Travail graphique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40757565"/>
                  </a:ext>
                </a:extLst>
              </a:tr>
              <a:tr h="103364">
                <a:tc gridSpan="2">
                  <a:txBody>
                    <a:bodyPr/>
                    <a:lstStyle/>
                    <a:p>
                      <a:pPr rtl="0" fontAlgn="b"/>
                      <a:r>
                        <a:rPr lang="fr-CA" sz="600" b="1" dirty="0">
                          <a:solidFill>
                            <a:srgbClr val="111111"/>
                          </a:solidFill>
                          <a:effectLst/>
                          <a:latin typeface="+mn-lt"/>
                        </a:rPr>
                        <a:t>Frais de communication média, web et média sociaux</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fr-FR"/>
                    </a:p>
                  </a:txBody>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43482717"/>
                  </a:ext>
                </a:extLst>
              </a:tr>
              <a:tr h="103364">
                <a:tc>
                  <a:txBody>
                    <a:bodyPr/>
                    <a:lstStyle/>
                    <a:p>
                      <a:pPr rtl="0" fontAlgn="b"/>
                      <a:r>
                        <a:rPr lang="fr-CA" sz="600" b="1" dirty="0">
                          <a:solidFill>
                            <a:srgbClr val="111111"/>
                          </a:solidFill>
                          <a:effectLst/>
                          <a:latin typeface="+mn-lt"/>
                        </a:rPr>
                        <a:t>Distribution affiches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38005762"/>
                  </a:ext>
                </a:extLst>
              </a:tr>
              <a:tr h="73459">
                <a:tc>
                  <a:txBody>
                    <a:bodyPr/>
                    <a:lstStyle/>
                    <a:p>
                      <a:pPr rtl="0" fontAlgn="b"/>
                      <a:r>
                        <a:rPr lang="fr-CA" sz="600" b="1" dirty="0">
                          <a:solidFill>
                            <a:srgbClr val="111111"/>
                          </a:solidFill>
                          <a:effectLst/>
                          <a:latin typeface="+mn-lt"/>
                        </a:rPr>
                        <a:t>Total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dirty="0">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4018619228"/>
                  </a:ext>
                </a:extLst>
              </a:tr>
              <a:tr h="103364">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5093858"/>
                  </a:ext>
                </a:extLst>
              </a:tr>
              <a:tr h="73459">
                <a:tc>
                  <a:txBody>
                    <a:bodyPr/>
                    <a:lstStyle/>
                    <a:p>
                      <a:pPr rtl="0" fontAlgn="b"/>
                      <a:r>
                        <a:rPr lang="fr-CA" sz="600" b="1" dirty="0">
                          <a:solidFill>
                            <a:srgbClr val="111111"/>
                          </a:solidFill>
                          <a:effectLst/>
                          <a:latin typeface="+mn-lt"/>
                        </a:rPr>
                        <a:t>Divers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1184412197"/>
                  </a:ext>
                </a:extLst>
              </a:tr>
              <a:tr h="103364">
                <a:tc>
                  <a:txBody>
                    <a:bodyPr/>
                    <a:lstStyle/>
                    <a:p>
                      <a:pPr rtl="0" fontAlgn="b"/>
                      <a:r>
                        <a:rPr lang="fr-CA" sz="600" b="1" dirty="0">
                          <a:solidFill>
                            <a:srgbClr val="111111"/>
                          </a:solidFill>
                          <a:effectLst/>
                          <a:latin typeface="+mn-lt"/>
                        </a:rPr>
                        <a:t>Masques anti Covid-19</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97147116"/>
                  </a:ext>
                </a:extLst>
              </a:tr>
              <a:tr h="103364">
                <a:tc>
                  <a:txBody>
                    <a:bodyPr/>
                    <a:lstStyle/>
                    <a:p>
                      <a:pPr rtl="0" fontAlgn="b"/>
                      <a:r>
                        <a:rPr lang="fr-CA" sz="600" b="1" dirty="0">
                          <a:solidFill>
                            <a:srgbClr val="111111"/>
                          </a:solidFill>
                          <a:effectLst/>
                          <a:latin typeface="+mn-lt"/>
                        </a:rPr>
                        <a:t>Savon désinfectant pour les mains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99693389"/>
                  </a:ext>
                </a:extLst>
              </a:tr>
              <a:tr h="103364">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418419"/>
                  </a:ext>
                </a:extLst>
              </a:tr>
              <a:tr h="103364">
                <a:tc>
                  <a:txBody>
                    <a:bodyPr/>
                    <a:lstStyle/>
                    <a:p>
                      <a:pPr rtl="0" fontAlgn="b"/>
                      <a:r>
                        <a:rPr lang="fr-CA" sz="600" b="1" dirty="0">
                          <a:solidFill>
                            <a:srgbClr val="111111"/>
                          </a:solidFill>
                          <a:effectLst/>
                          <a:latin typeface="+mn-lt"/>
                        </a:rPr>
                        <a:t>Pause café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2524035200"/>
                  </a:ext>
                </a:extLst>
              </a:tr>
              <a:tr h="103364">
                <a:tc>
                  <a:txBody>
                    <a:bodyPr/>
                    <a:lstStyle/>
                    <a:p>
                      <a:pPr rtl="0" fontAlgn="b"/>
                      <a:r>
                        <a:rPr lang="fr-CA" sz="600" b="1" dirty="0">
                          <a:solidFill>
                            <a:srgbClr val="111111"/>
                          </a:solidFill>
                          <a:effectLst/>
                          <a:latin typeface="+mn-lt"/>
                        </a:rPr>
                        <a:t>Goûter</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87821130"/>
                  </a:ext>
                </a:extLst>
              </a:tr>
              <a:tr h="103364">
                <a:tc>
                  <a:txBody>
                    <a:bodyPr/>
                    <a:lstStyle/>
                    <a:p>
                      <a:pPr rtl="0" fontAlgn="b"/>
                      <a:r>
                        <a:rPr lang="fr-CA" sz="600" b="1" dirty="0">
                          <a:solidFill>
                            <a:srgbClr val="111111"/>
                          </a:solidFill>
                          <a:effectLst/>
                          <a:latin typeface="+mn-lt"/>
                        </a:rPr>
                        <a:t>Café/thé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27926803"/>
                  </a:ext>
                </a:extLst>
              </a:tr>
              <a:tr h="103364">
                <a:tc>
                  <a:txBody>
                    <a:bodyPr/>
                    <a:lstStyle/>
                    <a:p>
                      <a:pPr rtl="0" fontAlgn="b"/>
                      <a:r>
                        <a:rPr lang="fr-CA" sz="600" b="1" dirty="0">
                          <a:solidFill>
                            <a:srgbClr val="111111"/>
                          </a:solidFill>
                          <a:effectLst/>
                          <a:latin typeface="+mn-lt"/>
                        </a:rPr>
                        <a:t>Linge de table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33156648"/>
                  </a:ext>
                </a:extLst>
              </a:tr>
              <a:tr h="103364">
                <a:tc>
                  <a:txBody>
                    <a:bodyPr/>
                    <a:lstStyle/>
                    <a:p>
                      <a:pPr rtl="0" fontAlgn="b"/>
                      <a:r>
                        <a:rPr lang="fr-CA" sz="600" b="1" dirty="0">
                          <a:solidFill>
                            <a:srgbClr val="111111"/>
                          </a:solidFill>
                          <a:effectLst/>
                          <a:latin typeface="+mn-lt"/>
                        </a:rPr>
                        <a:t>Bouteilles d'eau</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88200548"/>
                  </a:ext>
                </a:extLst>
              </a:tr>
              <a:tr h="103364">
                <a:tc>
                  <a:txBody>
                    <a:bodyPr/>
                    <a:lstStyle/>
                    <a:p>
                      <a:pPr rtl="0" fontAlgn="b"/>
                      <a:r>
                        <a:rPr lang="fr-CA" sz="600" b="1" dirty="0">
                          <a:solidFill>
                            <a:srgbClr val="111111"/>
                          </a:solidFill>
                          <a:effectLst/>
                          <a:latin typeface="+mn-lt"/>
                        </a:rPr>
                        <a:t>Total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dirty="0">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831708637"/>
                  </a:ext>
                </a:extLst>
              </a:tr>
              <a:tr h="103364">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47266066"/>
                  </a:ext>
                </a:extLst>
              </a:tr>
              <a:tr h="73459">
                <a:tc>
                  <a:txBody>
                    <a:bodyPr/>
                    <a:lstStyle/>
                    <a:p>
                      <a:pPr rtl="0" fontAlgn="b"/>
                      <a:r>
                        <a:rPr lang="fr-CA" sz="600" b="1" dirty="0">
                          <a:solidFill>
                            <a:srgbClr val="111111"/>
                          </a:solidFill>
                          <a:effectLst/>
                          <a:latin typeface="+mn-lt"/>
                        </a:rPr>
                        <a:t>Programme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2233900016"/>
                  </a:ext>
                </a:extLst>
              </a:tr>
              <a:tr h="103364">
                <a:tc>
                  <a:txBody>
                    <a:bodyPr/>
                    <a:lstStyle/>
                    <a:p>
                      <a:pPr rtl="0" fontAlgn="b"/>
                      <a:r>
                        <a:rPr lang="fr-CA" sz="600" b="1" dirty="0">
                          <a:solidFill>
                            <a:srgbClr val="111111"/>
                          </a:solidFill>
                          <a:effectLst/>
                          <a:latin typeface="+mn-lt"/>
                        </a:rPr>
                        <a:t>Intervenante animation</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38887966"/>
                  </a:ext>
                </a:extLst>
              </a:tr>
              <a:tr h="103364">
                <a:tc>
                  <a:txBody>
                    <a:bodyPr/>
                    <a:lstStyle/>
                    <a:p>
                      <a:pPr rtl="0" fontAlgn="b"/>
                      <a:r>
                        <a:rPr lang="fr-CA" sz="600" b="1" dirty="0">
                          <a:solidFill>
                            <a:srgbClr val="111111"/>
                          </a:solidFill>
                          <a:effectLst/>
                          <a:latin typeface="+mn-lt"/>
                        </a:rPr>
                        <a:t>Invité(e) spécial(e)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73496134"/>
                  </a:ext>
                </a:extLst>
              </a:tr>
              <a:tr h="103364">
                <a:tc>
                  <a:txBody>
                    <a:bodyPr/>
                    <a:lstStyle/>
                    <a:p>
                      <a:pPr rtl="0" fontAlgn="b"/>
                      <a:r>
                        <a:rPr lang="fr-CA" sz="600" b="1" dirty="0">
                          <a:solidFill>
                            <a:srgbClr val="111111"/>
                          </a:solidFill>
                          <a:effectLst/>
                          <a:latin typeface="+mn-lt"/>
                        </a:rPr>
                        <a:t>Frais de déplacement</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97532788"/>
                  </a:ext>
                </a:extLst>
              </a:tr>
              <a:tr h="103364">
                <a:tc>
                  <a:txBody>
                    <a:bodyPr/>
                    <a:lstStyle/>
                    <a:p>
                      <a:pPr rtl="0" fontAlgn="b"/>
                      <a:r>
                        <a:rPr lang="fr-CA" sz="600" b="1" dirty="0">
                          <a:solidFill>
                            <a:srgbClr val="111111"/>
                          </a:solidFill>
                          <a:effectLst/>
                          <a:latin typeface="+mn-lt"/>
                        </a:rPr>
                        <a:t>Autres</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78724284"/>
                  </a:ext>
                </a:extLst>
              </a:tr>
              <a:tr h="73459">
                <a:tc>
                  <a:txBody>
                    <a:bodyPr/>
                    <a:lstStyle/>
                    <a:p>
                      <a:pPr rtl="0" fontAlgn="b"/>
                      <a:r>
                        <a:rPr lang="fr-CA" sz="600" b="1" dirty="0">
                          <a:solidFill>
                            <a:srgbClr val="111111"/>
                          </a:solidFill>
                          <a:effectLst/>
                          <a:latin typeface="+mn-lt"/>
                        </a:rPr>
                        <a:t>Total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algn="r" rtl="0" fontAlgn="b"/>
                      <a:r>
                        <a:rPr lang="fr-CA" sz="600" b="1" dirty="0">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884271894"/>
                  </a:ext>
                </a:extLst>
              </a:tr>
              <a:tr h="103364">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6734508"/>
                  </a:ext>
                </a:extLst>
              </a:tr>
              <a:tr h="73459">
                <a:tc>
                  <a:txBody>
                    <a:bodyPr/>
                    <a:lstStyle/>
                    <a:p>
                      <a:pPr rtl="0" fontAlgn="b"/>
                      <a:r>
                        <a:rPr lang="fr-CA" sz="600" b="1" dirty="0">
                          <a:solidFill>
                            <a:srgbClr val="111111"/>
                          </a:solidFill>
                          <a:effectLst/>
                          <a:latin typeface="+mn-lt"/>
                        </a:rPr>
                        <a:t>Prix</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a:solidFill>
                            <a:srgbClr val="111111"/>
                          </a:solidFill>
                          <a:effectLst/>
                          <a:latin typeface="+mn-lt"/>
                        </a:rPr>
                        <a:t>Estimé</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tc>
                  <a:txBody>
                    <a:bodyPr/>
                    <a:lstStyle/>
                    <a:p>
                      <a:pPr algn="r" rtl="0" fontAlgn="b"/>
                      <a:r>
                        <a:rPr lang="fr-CA" sz="600" b="1" dirty="0">
                          <a:solidFill>
                            <a:srgbClr val="111111"/>
                          </a:solidFill>
                          <a:effectLst/>
                          <a:latin typeface="+mn-lt"/>
                        </a:rPr>
                        <a:t>Réel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9AAA"/>
                    </a:solidFill>
                  </a:tcPr>
                </a:tc>
                <a:extLst>
                  <a:ext uri="{0D108BD9-81ED-4DB2-BD59-A6C34878D82A}">
                    <a16:rowId xmlns:a16="http://schemas.microsoft.com/office/drawing/2014/main" val="3725665663"/>
                  </a:ext>
                </a:extLst>
              </a:tr>
              <a:tr h="103364">
                <a:tc>
                  <a:txBody>
                    <a:bodyPr/>
                    <a:lstStyle/>
                    <a:p>
                      <a:pPr rtl="0" fontAlgn="b"/>
                      <a:r>
                        <a:rPr lang="fr-CA" sz="600" b="1" dirty="0">
                          <a:solidFill>
                            <a:srgbClr val="111111"/>
                          </a:solidFill>
                          <a:effectLst/>
                          <a:latin typeface="+mn-lt"/>
                        </a:rPr>
                        <a:t>Prix de présence</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68674482"/>
                  </a:ext>
                </a:extLst>
              </a:tr>
              <a:tr h="103364">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fr-CA" sz="600" dirty="0">
                        <a:effectLst/>
                        <a:latin typeface="+mn-lt"/>
                      </a:endParaRP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88330254"/>
                  </a:ext>
                </a:extLst>
              </a:tr>
              <a:tr h="73459">
                <a:tc>
                  <a:txBody>
                    <a:bodyPr/>
                    <a:lstStyle/>
                    <a:p>
                      <a:pPr rtl="0" fontAlgn="b"/>
                      <a:r>
                        <a:rPr lang="fr-CA" sz="600" b="1" dirty="0">
                          <a:solidFill>
                            <a:srgbClr val="111111"/>
                          </a:solidFill>
                          <a:effectLst/>
                          <a:latin typeface="+mn-lt"/>
                        </a:rPr>
                        <a:t>Total</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rtl="0" fontAlgn="b"/>
                      <a:r>
                        <a:rPr lang="fr-CA" sz="600" b="1">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rtl="0" fontAlgn="b"/>
                      <a:r>
                        <a:rPr lang="fr-CA" sz="600" b="1" dirty="0">
                          <a:solidFill>
                            <a:srgbClr val="111111"/>
                          </a:solidFill>
                          <a:effectLst/>
                          <a:latin typeface="+mn-lt"/>
                        </a:rPr>
                        <a:t>- $</a:t>
                      </a:r>
                    </a:p>
                  </a:txBody>
                  <a:tcPr marL="7158" marR="7158" marT="4772" marB="477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69328928"/>
                  </a:ext>
                </a:extLst>
              </a:tr>
            </a:tbl>
          </a:graphicData>
        </a:graphic>
      </p:graphicFrame>
      <p:sp>
        <p:nvSpPr>
          <p:cNvPr id="5" name="Google Shape;153;p23">
            <a:extLst>
              <a:ext uri="{FF2B5EF4-FFF2-40B4-BE49-F238E27FC236}">
                <a16:creationId xmlns:a16="http://schemas.microsoft.com/office/drawing/2014/main" id="{C9695469-D96E-EF47-AE96-324C3BF8CC54}"/>
              </a:ext>
            </a:extLst>
          </p:cNvPr>
          <p:cNvSpPr txBox="1">
            <a:spLocks/>
          </p:cNvSpPr>
          <p:nvPr/>
        </p:nvSpPr>
        <p:spPr>
          <a:xfrm>
            <a:off x="311700" y="585275"/>
            <a:ext cx="3057000" cy="520500"/>
          </a:xfrm>
          <a:prstGeom prst="rect">
            <a:avLst/>
          </a:prstGeom>
          <a:solidFill>
            <a:schemeClr val="accent3"/>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100000"/>
            </a:pPr>
            <a:r>
              <a:rPr lang="fr-CA" sz="2700" b="1" dirty="0">
                <a:solidFill>
                  <a:schemeClr val="lt1"/>
                </a:solidFill>
              </a:rPr>
              <a:t>Prévoir le budget</a:t>
            </a:r>
          </a:p>
        </p:txBody>
      </p:sp>
      <p:pic>
        <p:nvPicPr>
          <p:cNvPr id="6" name="Google Shape;155;p23">
            <a:extLst>
              <a:ext uri="{FF2B5EF4-FFF2-40B4-BE49-F238E27FC236}">
                <a16:creationId xmlns:a16="http://schemas.microsoft.com/office/drawing/2014/main" id="{E0AADAC9-EC8D-274B-983A-8787D3CFACBD}"/>
              </a:ext>
            </a:extLst>
          </p:cNvPr>
          <p:cNvPicPr preferRelativeResize="0"/>
          <p:nvPr/>
        </p:nvPicPr>
        <p:blipFill>
          <a:blip r:embed="rId2">
            <a:alphaModFix/>
          </a:blip>
          <a:stretch>
            <a:fillRect/>
          </a:stretch>
        </p:blipFill>
        <p:spPr>
          <a:xfrm>
            <a:off x="241850" y="2698050"/>
            <a:ext cx="1876883" cy="2322875"/>
          </a:xfrm>
          <a:prstGeom prst="rect">
            <a:avLst/>
          </a:prstGeom>
          <a:noFill/>
          <a:ln>
            <a:noFill/>
          </a:ln>
        </p:spPr>
      </p:pic>
    </p:spTree>
    <p:extLst>
      <p:ext uri="{BB962C8B-B14F-4D97-AF65-F5344CB8AC3E}">
        <p14:creationId xmlns:p14="http://schemas.microsoft.com/office/powerpoint/2010/main" val="327975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11700" y="562900"/>
            <a:ext cx="5688300" cy="543000"/>
          </a:xfrm>
          <a:prstGeom prst="rect">
            <a:avLst/>
          </a:prstGeom>
          <a:solidFill>
            <a:schemeClr val="accent3"/>
          </a:solid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a:solidFill>
                  <a:schemeClr val="lt1"/>
                </a:solidFill>
              </a:rPr>
              <a:t>Choisir le thème de la conférence</a:t>
            </a:r>
            <a:endParaRPr>
              <a:solidFill>
                <a:schemeClr val="lt1"/>
              </a:solidFill>
            </a:endParaRPr>
          </a:p>
        </p:txBody>
      </p:sp>
      <p:sp>
        <p:nvSpPr>
          <p:cNvPr id="162" name="Google Shape;162;p24"/>
          <p:cNvSpPr txBox="1"/>
          <p:nvPr/>
        </p:nvSpPr>
        <p:spPr>
          <a:xfrm>
            <a:off x="311700" y="1567925"/>
            <a:ext cx="7268700"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t>Le </a:t>
            </a:r>
            <a:r>
              <a:rPr lang="en" sz="1800" dirty="0" err="1"/>
              <a:t>thème</a:t>
            </a:r>
            <a:r>
              <a:rPr lang="en" sz="1800" dirty="0"/>
              <a:t> de la </a:t>
            </a:r>
            <a:r>
              <a:rPr lang="en" sz="1800" dirty="0" err="1"/>
              <a:t>conférence</a:t>
            </a:r>
            <a:r>
              <a:rPr lang="en" sz="1800" dirty="0"/>
              <a:t> </a:t>
            </a:r>
            <a:r>
              <a:rPr lang="en" sz="1800" dirty="0" err="1"/>
              <a:t>dépend</a:t>
            </a:r>
            <a:r>
              <a:rPr lang="en" sz="1800" dirty="0"/>
              <a:t> du </a:t>
            </a:r>
            <a:r>
              <a:rPr lang="en" sz="1800" dirty="0" err="1"/>
              <a:t>conférencier</a:t>
            </a:r>
            <a:r>
              <a:rPr lang="en" sz="1800" dirty="0"/>
              <a:t> </a:t>
            </a:r>
            <a:r>
              <a:rPr lang="en" sz="1800" dirty="0" err="1"/>
              <a:t>ou</a:t>
            </a:r>
            <a:r>
              <a:rPr lang="en" sz="1800" dirty="0"/>
              <a:t> de la </a:t>
            </a:r>
            <a:r>
              <a:rPr lang="en" sz="1800" dirty="0" err="1"/>
              <a:t>conférencière</a:t>
            </a:r>
            <a:r>
              <a:rPr lang="en" sz="1800" dirty="0"/>
              <a:t> </a:t>
            </a:r>
            <a:r>
              <a:rPr lang="en" sz="1800" dirty="0" err="1"/>
              <a:t>invitée</a:t>
            </a:r>
            <a:r>
              <a:rPr lang="en" sz="1800" dirty="0"/>
              <a:t>.</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err="1"/>
              <a:t>L’équipe</a:t>
            </a:r>
            <a:r>
              <a:rPr lang="en" sz="1800" dirty="0"/>
              <a:t> du </a:t>
            </a:r>
            <a:r>
              <a:rPr lang="en" sz="1800" dirty="0" err="1"/>
              <a:t>Volet</a:t>
            </a:r>
            <a:r>
              <a:rPr lang="en" sz="1800" dirty="0"/>
              <a:t> communication du Quartier </a:t>
            </a:r>
            <a:r>
              <a:rPr lang="en" sz="1800" dirty="0" err="1"/>
              <a:t>Innovant</a:t>
            </a:r>
            <a:r>
              <a:rPr lang="en" sz="1800" dirty="0"/>
              <a:t> </a:t>
            </a:r>
            <a:r>
              <a:rPr lang="en" sz="1800" dirty="0" err="1"/>
              <a:t>est</a:t>
            </a:r>
            <a:r>
              <a:rPr lang="en" sz="1800" dirty="0"/>
              <a:t> </a:t>
            </a:r>
            <a:r>
              <a:rPr lang="en" sz="1800" dirty="0" err="1"/>
              <a:t>une</a:t>
            </a:r>
            <a:r>
              <a:rPr lang="en" sz="1800" dirty="0"/>
              <a:t> </a:t>
            </a:r>
            <a:r>
              <a:rPr lang="en" sz="1800" dirty="0" err="1"/>
              <a:t>ressource</a:t>
            </a:r>
            <a:r>
              <a:rPr lang="en" sz="1800" dirty="0"/>
              <a:t> pour </a:t>
            </a:r>
            <a:r>
              <a:rPr lang="en" sz="1800" dirty="0" err="1"/>
              <a:t>vous</a:t>
            </a:r>
            <a:r>
              <a:rPr lang="en" sz="1800" dirty="0"/>
              <a:t>. Un tableau des </a:t>
            </a:r>
            <a:r>
              <a:rPr lang="en" sz="1800" dirty="0" err="1"/>
              <a:t>thématiques</a:t>
            </a:r>
            <a:r>
              <a:rPr lang="en" sz="1800" dirty="0"/>
              <a:t> et </a:t>
            </a:r>
            <a:r>
              <a:rPr lang="en" sz="1800" dirty="0" err="1"/>
              <a:t>conférencier.ères</a:t>
            </a:r>
            <a:r>
              <a:rPr lang="en" sz="1800" dirty="0"/>
              <a:t> </a:t>
            </a:r>
            <a:r>
              <a:rPr lang="en" sz="1800" dirty="0" err="1"/>
              <a:t>est</a:t>
            </a:r>
            <a:r>
              <a:rPr lang="en" sz="1800" dirty="0"/>
              <a:t> </a:t>
            </a:r>
            <a:r>
              <a:rPr lang="en" sz="1800" dirty="0" err="1"/>
              <a:t>disponible</a:t>
            </a:r>
            <a:r>
              <a:rPr lang="en" sz="1800" dirty="0"/>
              <a:t> </a:t>
            </a:r>
            <a:r>
              <a:rPr lang="en" sz="1800" dirty="0" err="1"/>
              <a:t>auprès</a:t>
            </a:r>
            <a:r>
              <a:rPr lang="en" sz="1800" dirty="0"/>
              <a:t> du </a:t>
            </a:r>
            <a:r>
              <a:rPr lang="en" sz="1800" dirty="0" err="1"/>
              <a:t>volet</a:t>
            </a:r>
            <a:r>
              <a:rPr lang="en" sz="1800" dirty="0"/>
              <a:t> Communication  du Quartier </a:t>
            </a:r>
            <a:r>
              <a:rPr lang="en" sz="1800" dirty="0" err="1"/>
              <a:t>Innovant</a:t>
            </a:r>
            <a:r>
              <a:rPr lang="en" sz="1800" dirty="0"/>
              <a:t>.</a:t>
            </a:r>
            <a:endParaRPr sz="1800" dirty="0"/>
          </a:p>
          <a:p>
            <a:pPr marL="0" lvl="0" indent="0" algn="l" rtl="0">
              <a:spcBef>
                <a:spcPts val="0"/>
              </a:spcBef>
              <a:spcAft>
                <a:spcPts val="0"/>
              </a:spcAft>
              <a:buNone/>
            </a:pPr>
            <a:r>
              <a:rPr lang="en" sz="1800" dirty="0"/>
              <a:t>Il sera </a:t>
            </a:r>
            <a:r>
              <a:rPr lang="en" sz="1800" dirty="0" err="1"/>
              <a:t>nécessaire</a:t>
            </a:r>
            <a:r>
              <a:rPr lang="en" sz="1800" dirty="0"/>
              <a:t> de </a:t>
            </a:r>
            <a:r>
              <a:rPr lang="en" sz="1800" dirty="0" err="1"/>
              <a:t>communiquer</a:t>
            </a:r>
            <a:r>
              <a:rPr lang="en" sz="1800" dirty="0"/>
              <a:t> avec le </a:t>
            </a:r>
            <a:r>
              <a:rPr lang="en" sz="1800" dirty="0" err="1"/>
              <a:t>conférencier.es</a:t>
            </a:r>
            <a:r>
              <a:rPr lang="en" sz="1800" dirty="0"/>
              <a:t> </a:t>
            </a:r>
            <a:r>
              <a:rPr lang="en" sz="1800" dirty="0" err="1"/>
              <a:t>plusieurs</a:t>
            </a:r>
            <a:r>
              <a:rPr lang="en" sz="1800" dirty="0"/>
              <a:t> </a:t>
            </a:r>
            <a:r>
              <a:rPr lang="en" sz="1800" dirty="0" err="1"/>
              <a:t>mois</a:t>
            </a:r>
            <a:r>
              <a:rPr lang="en" sz="1800" dirty="0"/>
              <a:t> </a:t>
            </a:r>
            <a:r>
              <a:rPr lang="en" sz="1800" dirty="0" err="1"/>
              <a:t>à</a:t>
            </a:r>
            <a:r>
              <a:rPr lang="en" sz="1800" dirty="0"/>
              <a:t> </a:t>
            </a:r>
            <a:r>
              <a:rPr lang="en" sz="1800" dirty="0" err="1"/>
              <a:t>l'avance</a:t>
            </a:r>
            <a:r>
              <a:rPr lang="en" sz="1800" dirty="0"/>
              <a:t> pour </a:t>
            </a:r>
            <a:r>
              <a:rPr lang="en" sz="1800" dirty="0" err="1"/>
              <a:t>convenir</a:t>
            </a:r>
            <a:r>
              <a:rPr lang="en" sz="1800" dirty="0"/>
              <a:t> de la date </a:t>
            </a:r>
            <a:r>
              <a:rPr lang="en" sz="1800" dirty="0" err="1"/>
              <a:t>à</a:t>
            </a:r>
            <a:r>
              <a:rPr lang="en" sz="1800" dirty="0"/>
              <a:t> </a:t>
            </a:r>
            <a:r>
              <a:rPr lang="en" sz="1800" dirty="0" err="1"/>
              <a:t>laquelle</a:t>
            </a:r>
            <a:r>
              <a:rPr lang="en" sz="1800" dirty="0"/>
              <a:t> </a:t>
            </a:r>
            <a:r>
              <a:rPr lang="en" sz="1800" dirty="0" err="1"/>
              <a:t>il</a:t>
            </a:r>
            <a:r>
              <a:rPr lang="en" sz="1800" dirty="0"/>
              <a:t>/</a:t>
            </a:r>
            <a:r>
              <a:rPr lang="en" sz="1800" dirty="0" err="1"/>
              <a:t>elle</a:t>
            </a:r>
            <a:r>
              <a:rPr lang="en" sz="1800" dirty="0"/>
              <a:t> sera </a:t>
            </a:r>
            <a:r>
              <a:rPr lang="en" sz="1800" dirty="0" err="1"/>
              <a:t>disponible</a:t>
            </a:r>
            <a:r>
              <a:rPr lang="en" sz="1800" dirty="0"/>
              <a:t>. SVP. </a:t>
            </a:r>
            <a:r>
              <a:rPr lang="en" sz="1800" dirty="0" err="1"/>
              <a:t>Proposez</a:t>
            </a:r>
            <a:r>
              <a:rPr lang="en" sz="1800" dirty="0"/>
              <a:t> </a:t>
            </a:r>
            <a:r>
              <a:rPr lang="en" sz="1800" dirty="0" err="1"/>
              <a:t>plusieurs</a:t>
            </a:r>
            <a:r>
              <a:rPr lang="en" sz="1800" dirty="0"/>
              <a:t> dates.</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11700" y="197650"/>
            <a:ext cx="8654700" cy="1058700"/>
          </a:xfrm>
          <a:prstGeom prst="rect">
            <a:avLst/>
          </a:prstGeom>
          <a:solidFill>
            <a:schemeClr val="accent3"/>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en">
                <a:solidFill>
                  <a:schemeClr val="lt1"/>
                </a:solidFill>
              </a:rPr>
              <a:t>Définir la date, le lieu et le nombre de participants</a:t>
            </a:r>
            <a:endParaRPr>
              <a:solidFill>
                <a:schemeClr val="lt1"/>
              </a:solidFill>
            </a:endParaRPr>
          </a:p>
        </p:txBody>
      </p:sp>
      <p:sp>
        <p:nvSpPr>
          <p:cNvPr id="168" name="Google Shape;168;p25"/>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600">
                <a:solidFill>
                  <a:srgbClr val="000000"/>
                </a:solidFill>
              </a:rPr>
              <a:t>Donnez-vous un mois et demi au minimum pour bien organiser votre événement. </a:t>
            </a:r>
            <a:endParaRPr sz="1600">
              <a:solidFill>
                <a:srgbClr val="000000"/>
              </a:solidFill>
            </a:endParaRPr>
          </a:p>
          <a:p>
            <a:pPr marL="0" lvl="0" indent="0" algn="l" rtl="0">
              <a:spcBef>
                <a:spcPts val="0"/>
              </a:spcBef>
              <a:spcAft>
                <a:spcPts val="0"/>
              </a:spcAft>
              <a:buNone/>
            </a:pPr>
            <a:endParaRPr sz="1600">
              <a:solidFill>
                <a:srgbClr val="000000"/>
              </a:solidFill>
            </a:endParaRPr>
          </a:p>
          <a:p>
            <a:pPr marL="0" lvl="0" indent="0" algn="l" rtl="0">
              <a:spcBef>
                <a:spcPts val="0"/>
              </a:spcBef>
              <a:spcAft>
                <a:spcPts val="0"/>
              </a:spcAft>
              <a:buNone/>
            </a:pPr>
            <a:r>
              <a:rPr lang="en" sz="1600">
                <a:solidFill>
                  <a:srgbClr val="000000"/>
                </a:solidFill>
              </a:rPr>
              <a:t>Voici de points à considérer, selon les commentaires versés par les membres de Sarpad dans le cadre d’ateliers </a:t>
            </a:r>
            <a:endParaRPr sz="1600">
              <a:solidFill>
                <a:srgbClr val="000000"/>
              </a:solidFill>
            </a:endParaRPr>
          </a:p>
          <a:p>
            <a:pPr marL="457200" lvl="0" indent="-325755" algn="l" rtl="0">
              <a:spcBef>
                <a:spcPts val="0"/>
              </a:spcBef>
              <a:spcAft>
                <a:spcPts val="0"/>
              </a:spcAft>
              <a:buClr>
                <a:srgbClr val="000000"/>
              </a:buClr>
              <a:buSzPct val="111932"/>
              <a:buChar char="-"/>
            </a:pPr>
            <a:r>
              <a:rPr lang="en" sz="1608">
                <a:solidFill>
                  <a:srgbClr val="000000"/>
                </a:solidFill>
                <a:highlight>
                  <a:srgbClr val="FFFFFF"/>
                </a:highlight>
              </a:rPr>
              <a:t>L</a:t>
            </a:r>
            <a:r>
              <a:rPr lang="en" sz="1608">
                <a:solidFill>
                  <a:srgbClr val="000000"/>
                </a:solidFill>
              </a:rPr>
              <a:t>'après-midi convient mieux à certains bénévoles</a:t>
            </a:r>
            <a:endParaRPr sz="1608">
              <a:solidFill>
                <a:srgbClr val="000000"/>
              </a:solidFill>
            </a:endParaRPr>
          </a:p>
          <a:p>
            <a:pPr marL="457200" lvl="0" indent="-325755" algn="l" rtl="0">
              <a:spcBef>
                <a:spcPts val="0"/>
              </a:spcBef>
              <a:spcAft>
                <a:spcPts val="0"/>
              </a:spcAft>
              <a:buClr>
                <a:srgbClr val="000000"/>
              </a:buClr>
              <a:buSzPct val="111932"/>
              <a:buChar char="-"/>
            </a:pPr>
            <a:r>
              <a:rPr lang="en" sz="1608">
                <a:solidFill>
                  <a:srgbClr val="000000"/>
                </a:solidFill>
              </a:rPr>
              <a:t>Les </a:t>
            </a:r>
            <a:r>
              <a:rPr lang="en" sz="1600">
                <a:solidFill>
                  <a:srgbClr val="000000"/>
                </a:solidFill>
              </a:rPr>
              <a:t> mercredis et jeudis semblent bien se prêter aux Café-Rencontres.</a:t>
            </a:r>
            <a:endParaRPr sz="1600">
              <a:solidFill>
                <a:srgbClr val="000000"/>
              </a:solidFill>
            </a:endParaRPr>
          </a:p>
          <a:p>
            <a:pPr marL="457200" lvl="0" indent="-325755" algn="l" rtl="0">
              <a:spcBef>
                <a:spcPts val="0"/>
              </a:spcBef>
              <a:spcAft>
                <a:spcPts val="0"/>
              </a:spcAft>
              <a:buClr>
                <a:srgbClr val="000000"/>
              </a:buClr>
              <a:buSzPct val="112500"/>
              <a:buChar char="-"/>
            </a:pPr>
            <a:r>
              <a:rPr lang="en" sz="1600">
                <a:solidFill>
                  <a:srgbClr val="000000"/>
                </a:solidFill>
              </a:rPr>
              <a:t>Les mois de février, mars, juin et juillet sont à éviter, car les bénévoles sont très occupé.es </a:t>
            </a:r>
            <a:endParaRPr sz="1600">
              <a:solidFill>
                <a:srgbClr val="000000"/>
              </a:solidFill>
            </a:endParaRPr>
          </a:p>
          <a:p>
            <a:pPr marL="0" lvl="0" indent="0" algn="l" rtl="0">
              <a:spcBef>
                <a:spcPts val="0"/>
              </a:spcBef>
              <a:spcAft>
                <a:spcPts val="0"/>
              </a:spcAft>
              <a:buNone/>
            </a:pPr>
            <a:endParaRPr sz="1600">
              <a:solidFill>
                <a:srgbClr val="000000"/>
              </a:solidFill>
            </a:endParaRPr>
          </a:p>
          <a:p>
            <a:pPr marL="0" lvl="0" indent="0" algn="l" rtl="0">
              <a:spcBef>
                <a:spcPts val="0"/>
              </a:spcBef>
              <a:spcAft>
                <a:spcPts val="0"/>
              </a:spcAft>
              <a:buNone/>
            </a:pPr>
            <a:r>
              <a:rPr lang="en" sz="1600">
                <a:solidFill>
                  <a:srgbClr val="000000"/>
                </a:solidFill>
              </a:rPr>
              <a:t>Par ailleurs, bien qu’il ne soit pas facile de déterminer à l’avance le nombre de participants  à l'événement, cela est </a:t>
            </a:r>
            <a:r>
              <a:rPr lang="en" sz="1600" i="1">
                <a:solidFill>
                  <a:srgbClr val="000000"/>
                </a:solidFill>
              </a:rPr>
              <a:t>indispensable</a:t>
            </a:r>
            <a:r>
              <a:rPr lang="en" sz="1600">
                <a:solidFill>
                  <a:srgbClr val="000000"/>
                </a:solidFill>
              </a:rPr>
              <a:t>, pour bien prévoir le budget et les moyens de communication nécessaires à la réussite de l’événement.</a:t>
            </a:r>
            <a:endParaRPr sz="1600">
              <a:solidFill>
                <a:srgbClr val="000000"/>
              </a:solidFill>
            </a:endParaRPr>
          </a:p>
          <a:p>
            <a:pPr marL="0" lvl="0" indent="0" algn="l" rtl="0">
              <a:spcBef>
                <a:spcPts val="0"/>
              </a:spcBef>
              <a:spcAft>
                <a:spcPts val="0"/>
              </a:spcAft>
              <a:buNone/>
            </a:pPr>
            <a:endParaRPr sz="1600">
              <a:solidFill>
                <a:srgbClr val="000000"/>
              </a:solidFill>
            </a:endParaRPr>
          </a:p>
          <a:p>
            <a:pPr marL="0" lvl="0" indent="0" algn="l" rtl="0">
              <a:spcBef>
                <a:spcPts val="0"/>
              </a:spcBef>
              <a:spcAft>
                <a:spcPts val="0"/>
              </a:spcAft>
              <a:buNone/>
            </a:pPr>
            <a:r>
              <a:rPr lang="en" sz="1600">
                <a:solidFill>
                  <a:srgbClr val="000000"/>
                </a:solidFill>
              </a:rPr>
              <a:t>Il est important de se  fixer un objectif selon ses ressources. </a:t>
            </a:r>
            <a:endParaRPr sz="1600">
              <a:solidFill>
                <a:srgbClr val="000000"/>
              </a:solidFill>
            </a:endParaRPr>
          </a:p>
          <a:p>
            <a:pPr marL="0" lvl="0" indent="0" algn="l" rtl="0">
              <a:lnSpc>
                <a:spcPct val="115000"/>
              </a:lnSpc>
              <a:spcBef>
                <a:spcPts val="0"/>
              </a:spcBef>
              <a:spcAft>
                <a:spcPts val="1200"/>
              </a:spcAft>
              <a:buSzPct val="100000"/>
              <a:buNone/>
            </a:pPr>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2391</Words>
  <Application>Microsoft Macintosh PowerPoint</Application>
  <PresentationFormat>Affichage à l'écran (16:9)</PresentationFormat>
  <Paragraphs>453</Paragraphs>
  <Slides>38</Slides>
  <Notes>34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Source Code Pro</vt:lpstr>
      <vt:lpstr>Roboto</vt:lpstr>
      <vt:lpstr>Modern Writer</vt:lpstr>
      <vt:lpstr>GUIDE D’ORGANISATION </vt:lpstr>
      <vt:lpstr>Présentation  de l’équipe  de recherche</vt:lpstr>
      <vt:lpstr>SECTIONS DU GUIDE</vt:lpstr>
      <vt:lpstr>Avant  l’événement</vt:lpstr>
      <vt:lpstr>Avant  l’événement</vt:lpstr>
      <vt:lpstr>Prévoir le budget</vt:lpstr>
      <vt:lpstr>Présentation PowerPoint</vt:lpstr>
      <vt:lpstr>Choisir le thème de la conférence</vt:lpstr>
      <vt:lpstr>Définir la date, le lieu et le nombre de participants</vt:lpstr>
      <vt:lpstr>Choisir le type de goûter</vt:lpstr>
      <vt:lpstr>Déterminer les prix de présence</vt:lpstr>
      <vt:lpstr>Rédiger le déroulement détaillé</vt:lpstr>
      <vt:lpstr>Présentation PowerPoint</vt:lpstr>
      <vt:lpstr>Avant  l’événement</vt:lpstr>
      <vt:lpstr>Faire l’échéancier</vt:lpstr>
      <vt:lpstr>Présentation PowerPoint</vt:lpstr>
      <vt:lpstr>Réserver la salle et l’équipement</vt:lpstr>
      <vt:lpstr>Présentation PowerPoint</vt:lpstr>
      <vt:lpstr>Réserver et outiller les conférenciers.ères et animateurs.trices</vt:lpstr>
      <vt:lpstr>Choisir le menu et commander le traiteur</vt:lpstr>
      <vt:lpstr>Imprimer la liste de présence et le formulaire de consentement</vt:lpstr>
      <vt:lpstr>Se procurer les prix de présence et prévoir un mécanisme de tirage</vt:lpstr>
      <vt:lpstr>Avant  l’événement</vt:lpstr>
      <vt:lpstr>Préparer le plan de communication</vt:lpstr>
      <vt:lpstr>Avant  l’événement</vt:lpstr>
      <vt:lpstr>Avant  l’événement</vt:lpstr>
      <vt:lpstr>Exemples de conception visuelle</vt:lpstr>
      <vt:lpstr>Le jour de l’événement</vt:lpstr>
      <vt:lpstr>Liste de matériel</vt:lpstr>
      <vt:lpstr>Aménagement du lieu</vt:lpstr>
      <vt:lpstr>Installation des affiches</vt:lpstr>
      <vt:lpstr>Brief du photographe</vt:lpstr>
      <vt:lpstr>Test de l’équipement</vt:lpstr>
      <vt:lpstr>Brief de l’animateur</vt:lpstr>
      <vt:lpstr>Animation de l’activité</vt:lpstr>
      <vt:lpstr>Après l’événement</vt:lpstr>
      <vt:lpstr>Remerciement et rétroaction</vt:lpstr>
      <vt:lpstr>Diffusion sur les réseaux sociaux</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D’ORGANISATION </dc:title>
  <cp:lastModifiedBy>Microsoft Office User</cp:lastModifiedBy>
  <cp:revision>6</cp:revision>
  <dcterms:modified xsi:type="dcterms:W3CDTF">2024-09-17T17:47:01Z</dcterms:modified>
</cp:coreProperties>
</file>